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18" r:id="rId3"/>
    <p:sldId id="337" r:id="rId4"/>
    <p:sldId id="321" r:id="rId5"/>
    <p:sldId id="320" r:id="rId6"/>
    <p:sldId id="343" r:id="rId7"/>
    <p:sldId id="276" r:id="rId8"/>
    <p:sldId id="332" r:id="rId9"/>
    <p:sldId id="333" r:id="rId10"/>
    <p:sldId id="338" r:id="rId11"/>
    <p:sldId id="334" r:id="rId12"/>
    <p:sldId id="335" r:id="rId13"/>
    <p:sldId id="315" r:id="rId14"/>
    <p:sldId id="346" r:id="rId15"/>
    <p:sldId id="344" r:id="rId16"/>
    <p:sldId id="316" r:id="rId17"/>
    <p:sldId id="317" r:id="rId18"/>
    <p:sldId id="339" r:id="rId19"/>
    <p:sldId id="324" r:id="rId20"/>
    <p:sldId id="325" r:id="rId21"/>
    <p:sldId id="326" r:id="rId22"/>
    <p:sldId id="327" r:id="rId23"/>
    <p:sldId id="328" r:id="rId24"/>
    <p:sldId id="330" r:id="rId25"/>
    <p:sldId id="331" r:id="rId26"/>
    <p:sldId id="341" r:id="rId27"/>
    <p:sldId id="342" r:id="rId28"/>
    <p:sldId id="287" r:id="rId29"/>
  </p:sldIdLst>
  <p:sldSz cx="9144000" cy="6858000" type="screen4x3"/>
  <p:notesSz cx="9945688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3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F8B45"/>
    <a:srgbClr val="FF00FF"/>
    <a:srgbClr val="FF9999"/>
    <a:srgbClr val="F9619B"/>
    <a:srgbClr val="033EC1"/>
    <a:srgbClr val="F3714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283" autoAdjust="0"/>
    <p:restoredTop sz="94444" autoAdjust="0"/>
  </p:normalViewPr>
  <p:slideViewPr>
    <p:cSldViewPr>
      <p:cViewPr>
        <p:scale>
          <a:sx n="100" d="100"/>
          <a:sy n="100" d="100"/>
        </p:scale>
        <p:origin x="-69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3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1566" y="-102"/>
      </p:cViewPr>
      <p:guideLst>
        <p:guide orient="horz" pos="2160"/>
        <p:guide pos="313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9799" cy="3429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9" cy="3429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617A0187-3C8B-4850-96E0-22BF43741DB0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513910"/>
            <a:ext cx="4309799" cy="3429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9" cy="3429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56387DED-C7E6-4F92-8512-0FFD85031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2442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9799" cy="3429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3588" y="0"/>
            <a:ext cx="4309799" cy="3429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2621A2FD-4E9E-4571-9E4E-BD6606F9E93C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7412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8" rIns="91437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37" tIns="45718" rIns="91437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513910"/>
            <a:ext cx="4309799" cy="3429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9" cy="3429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B2F250CF-2EAD-4305-ADBA-B32E575E9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5554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50CF-2EAD-4305-ADBA-B32E575E9D5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2100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EA96E5-C49E-4F20-9772-80878B9D0014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471794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50CF-2EAD-4305-ADBA-B32E575E9D5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795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50CF-2EAD-4305-ADBA-B32E575E9D5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5557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50CF-2EAD-4305-ADBA-B32E575E9D5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138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50CF-2EAD-4305-ADBA-B32E575E9D5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3656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AABE-9E0E-4949-B152-7DA1EC6A19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B0D8-3A57-438B-9420-CD92B9D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AABE-9E0E-4949-B152-7DA1EC6A19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B0D8-3A57-438B-9420-CD92B9D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AABE-9E0E-4949-B152-7DA1EC6A19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B0D8-3A57-438B-9420-CD92B9D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AABE-9E0E-4949-B152-7DA1EC6A19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B0D8-3A57-438B-9420-CD92B9D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AABE-9E0E-4949-B152-7DA1EC6A19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B0D8-3A57-438B-9420-CD92B9D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AABE-9E0E-4949-B152-7DA1EC6A19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B0D8-3A57-438B-9420-CD92B9D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AABE-9E0E-4949-B152-7DA1EC6A19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B0D8-3A57-438B-9420-CD92B9D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AABE-9E0E-4949-B152-7DA1EC6A19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B0D8-3A57-438B-9420-CD92B9D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AABE-9E0E-4949-B152-7DA1EC6A19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B0D8-3A57-438B-9420-CD92B9D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AABE-9E0E-4949-B152-7DA1EC6A19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B0D8-3A57-438B-9420-CD92B9D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AABE-9E0E-4949-B152-7DA1EC6A19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B0D8-3A57-438B-9420-CD92B9D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0AABE-9E0E-4949-B152-7DA1EC6A19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2B0D8-3A57-438B-9420-CD92B9D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onum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04860" y="27384"/>
            <a:ext cx="11503334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072362" cy="10001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id-ID" sz="3600" b="1" dirty="0" smtClean="0">
                <a:ln w="11430">
                  <a:noFill/>
                </a:ln>
                <a:solidFill>
                  <a:srgbClr val="F3714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auhaus 93" pitchFamily="82" charset="0"/>
              </a:rPr>
              <a:t>FORUM OPD ( BKD )</a:t>
            </a:r>
            <a:br>
              <a:rPr lang="id-ID" sz="3600" b="1" dirty="0" smtClean="0">
                <a:ln w="11430">
                  <a:noFill/>
                </a:ln>
                <a:solidFill>
                  <a:srgbClr val="F3714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auhaus 93" pitchFamily="82" charset="0"/>
              </a:rPr>
            </a:br>
            <a:r>
              <a:rPr lang="id-ID" sz="3600" b="1" dirty="0" smtClean="0">
                <a:ln w="11430">
                  <a:noFill/>
                </a:ln>
                <a:solidFill>
                  <a:srgbClr val="F3714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auhaus 93" pitchFamily="82" charset="0"/>
              </a:rPr>
              <a:t>TAHUN ANGGARAN 2022</a:t>
            </a:r>
            <a:r>
              <a:rPr lang="en-US" sz="3600" b="1" dirty="0" smtClean="0">
                <a:ln w="11430">
                  <a:noFill/>
                </a:ln>
                <a:solidFill>
                  <a:srgbClr val="F3714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auhaus 93" pitchFamily="82" charset="0"/>
              </a:rPr>
              <a:t> </a:t>
            </a:r>
            <a:endParaRPr lang="en-US" sz="3600" b="1" dirty="0">
              <a:ln w="11430">
                <a:noFill/>
              </a:ln>
              <a:solidFill>
                <a:srgbClr val="F3714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auhaus 93" pitchFamily="8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857760"/>
            <a:ext cx="9144000" cy="171451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Bauhaus 93" pitchFamily="82" charset="0"/>
              </a:rPr>
              <a:t>BADAN KEPEGAWAIAN DAERAH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Bauhaus 93" pitchFamily="82" charset="0"/>
              </a:rPr>
              <a:t>KABUPATEN MAGETAN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Bauhaus 93" pitchFamily="82" charset="0"/>
              </a:rPr>
              <a:t>TAHUN 2</a:t>
            </a:r>
            <a:r>
              <a:rPr kumimoji="0" lang="id-ID" sz="32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Bauhaus 93" pitchFamily="82" charset="0"/>
              </a:rPr>
              <a:t>021</a:t>
            </a:r>
            <a:endParaRPr kumimoji="0" lang="en-US" sz="3200" b="1" i="0" u="none" strike="noStrike" kern="1200" cap="all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3200" dirty="0" smtClean="0"/>
              <a:t>3. </a:t>
            </a:r>
            <a:r>
              <a:rPr lang="id-ID" sz="2800" b="1" dirty="0" smtClean="0"/>
              <a:t>KOORDINASI PELAKSANAAN ADMINISTRASI PEMBERHENTIAN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D" dirty="0" err="1" smtClean="0"/>
              <a:t>Direncanakan</a:t>
            </a:r>
            <a:r>
              <a:rPr lang="en-ID" dirty="0" smtClean="0"/>
              <a:t> </a:t>
            </a:r>
            <a:r>
              <a:rPr lang="en-ID" dirty="0" err="1" smtClean="0"/>
              <a:t>mulai</a:t>
            </a:r>
            <a:r>
              <a:rPr lang="en-ID" dirty="0" smtClean="0"/>
              <a:t> </a:t>
            </a:r>
            <a:r>
              <a:rPr lang="en-ID" dirty="0" err="1" smtClean="0"/>
              <a:t>bulan</a:t>
            </a:r>
            <a:r>
              <a:rPr lang="en-ID" dirty="0" smtClean="0"/>
              <a:t> </a:t>
            </a:r>
            <a:r>
              <a:rPr lang="en-ID" dirty="0" err="1"/>
              <a:t>J</a:t>
            </a:r>
            <a:r>
              <a:rPr lang="en-ID" dirty="0" err="1" smtClean="0"/>
              <a:t>uni</a:t>
            </a:r>
            <a:r>
              <a:rPr lang="en-ID" dirty="0" smtClean="0"/>
              <a:t> 2021</a:t>
            </a:r>
            <a:r>
              <a:rPr lang="id-ID" dirty="0" smtClean="0"/>
              <a:t> usul pemberhentian</a:t>
            </a:r>
            <a:r>
              <a:rPr lang="en-ID" dirty="0" smtClean="0"/>
              <a:t> </a:t>
            </a:r>
            <a:r>
              <a:rPr lang="id-ID" dirty="0" smtClean="0"/>
              <a:t>dilakukan secara online/paperless yang di sampaikan ke BKD secara fisik hanya surat pengantar dari OPD dan pas phot</a:t>
            </a:r>
            <a:r>
              <a:rPr lang="en-ID" dirty="0" smtClean="0"/>
              <a:t>o</a:t>
            </a:r>
            <a:r>
              <a:rPr lang="id-ID" dirty="0" smtClean="0"/>
              <a:t> calon penerima pensiun</a:t>
            </a:r>
          </a:p>
          <a:p>
            <a:r>
              <a:rPr lang="id-ID" dirty="0" smtClean="0"/>
              <a:t>Semua OPD wajib mengunggah scan dokumen kepegawaian pada aplikasi agar usul pemberhentian secara online/paperless dapat dilaksanakan.apabila dokumen yang diperlukan tidak ada pada aplikasi maka usulan tidak dapat ditindak lanjuti.</a:t>
            </a:r>
            <a:endParaRPr lang="en-ID" dirty="0" smtClean="0"/>
          </a:p>
          <a:p>
            <a:r>
              <a:rPr lang="en-ID" dirty="0" err="1" smtClean="0"/>
              <a:t>Direncanakan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tahun</a:t>
            </a:r>
            <a:r>
              <a:rPr lang="en-ID" dirty="0" smtClean="0"/>
              <a:t> 2022 </a:t>
            </a:r>
            <a:r>
              <a:rPr lang="en-ID" dirty="0" err="1" smtClean="0"/>
              <a:t>surat</a:t>
            </a:r>
            <a:r>
              <a:rPr lang="en-ID" dirty="0" smtClean="0"/>
              <a:t> </a:t>
            </a:r>
            <a:r>
              <a:rPr lang="en-ID" dirty="0" err="1" smtClean="0"/>
              <a:t>pengantar</a:t>
            </a:r>
            <a:r>
              <a:rPr lang="en-ID" dirty="0" smtClean="0"/>
              <a:t> </a:t>
            </a:r>
            <a:r>
              <a:rPr lang="en-ID" dirty="0" err="1" smtClean="0"/>
              <a:t>usul</a:t>
            </a:r>
            <a:r>
              <a:rPr lang="en-ID" dirty="0" smtClean="0"/>
              <a:t> </a:t>
            </a:r>
            <a:r>
              <a:rPr lang="en-ID" dirty="0" err="1" smtClean="0"/>
              <a:t>pemberhentian</a:t>
            </a:r>
            <a:r>
              <a:rPr lang="en-ID" dirty="0" smtClean="0"/>
              <a:t> </a:t>
            </a:r>
            <a:r>
              <a:rPr lang="en-ID" dirty="0" err="1" smtClean="0"/>
              <a:t>juga</a:t>
            </a:r>
            <a:r>
              <a:rPr lang="en-ID" dirty="0" smtClean="0"/>
              <a:t> </a:t>
            </a:r>
            <a:r>
              <a:rPr lang="en-ID" dirty="0" err="1" smtClean="0"/>
              <a:t>dilaksanakan</a:t>
            </a:r>
            <a:r>
              <a:rPr lang="en-ID" dirty="0" smtClean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online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cetak</a:t>
            </a:r>
            <a:r>
              <a:rPr lang="en-ID" dirty="0" smtClean="0"/>
              <a:t> photo </a:t>
            </a:r>
            <a:r>
              <a:rPr lang="en-ID" dirty="0" err="1" smtClean="0"/>
              <a:t>dilakukan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 BKD. </a:t>
            </a:r>
            <a:r>
              <a:rPr lang="en-ID" dirty="0" err="1" smtClean="0"/>
              <a:t>Oleh</a:t>
            </a:r>
            <a:r>
              <a:rPr lang="en-ID" dirty="0" smtClean="0"/>
              <a:t> </a:t>
            </a:r>
            <a:r>
              <a:rPr lang="en-ID" dirty="0" err="1" smtClean="0"/>
              <a:t>sebab</a:t>
            </a:r>
            <a:r>
              <a:rPr lang="en-ID" dirty="0" smtClean="0"/>
              <a:t> </a:t>
            </a:r>
            <a:r>
              <a:rPr lang="en-ID" dirty="0" err="1" smtClean="0"/>
              <a:t>itu</a:t>
            </a:r>
            <a:r>
              <a:rPr lang="en-ID" dirty="0" smtClean="0"/>
              <a:t> </a:t>
            </a:r>
            <a:r>
              <a:rPr lang="en-ID" dirty="0" err="1" smtClean="0"/>
              <a:t>perlu</a:t>
            </a:r>
            <a:r>
              <a:rPr lang="en-ID" dirty="0" smtClean="0"/>
              <a:t> </a:t>
            </a:r>
            <a:r>
              <a:rPr lang="en-ID" dirty="0" err="1" smtClean="0"/>
              <a:t>penambahan</a:t>
            </a:r>
            <a:r>
              <a:rPr lang="en-ID" dirty="0" smtClean="0"/>
              <a:t> </a:t>
            </a:r>
            <a:r>
              <a:rPr lang="en-ID" dirty="0" err="1" smtClean="0"/>
              <a:t>sarpras</a:t>
            </a:r>
            <a:r>
              <a:rPr lang="en-ID" dirty="0" smtClean="0"/>
              <a:t> </a:t>
            </a:r>
            <a:r>
              <a:rPr lang="en-ID" dirty="0" err="1" smtClean="0"/>
              <a:t>Mesin</a:t>
            </a:r>
            <a:r>
              <a:rPr lang="en-ID" dirty="0" smtClean="0"/>
              <a:t> </a:t>
            </a:r>
            <a:r>
              <a:rPr lang="en-ID" dirty="0" err="1" smtClean="0"/>
              <a:t>Cetak</a:t>
            </a:r>
            <a:r>
              <a:rPr lang="en-ID" dirty="0" smtClean="0"/>
              <a:t> photo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pengembangan</a:t>
            </a:r>
            <a:r>
              <a:rPr lang="en-ID" dirty="0" smtClean="0"/>
              <a:t> </a:t>
            </a:r>
            <a:r>
              <a:rPr lang="en-ID" dirty="0" err="1" smtClean="0"/>
              <a:t>aplikasi</a:t>
            </a:r>
            <a:r>
              <a:rPr lang="en-ID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685800"/>
          </a:xfrm>
        </p:spPr>
        <p:txBody>
          <a:bodyPr>
            <a:normAutofit/>
          </a:bodyPr>
          <a:lstStyle/>
          <a:p>
            <a:pPr marL="465138" indent="-465138" algn="just">
              <a:tabLst>
                <a:tab pos="465138" algn="l"/>
              </a:tabLst>
            </a:pPr>
            <a:r>
              <a:rPr lang="en-US" sz="3200" b="1" dirty="0" smtClean="0"/>
              <a:t>4. </a:t>
            </a:r>
            <a:r>
              <a:rPr lang="id-ID" sz="3200" b="1" dirty="0" smtClean="0"/>
              <a:t>FASILITASI LEMBAGA PROFESI ASN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89120"/>
          </a:xfrm>
        </p:spPr>
        <p:txBody>
          <a:bodyPr>
            <a:normAutofit/>
          </a:bodyPr>
          <a:lstStyle/>
          <a:p>
            <a:r>
              <a:rPr lang="id-ID" dirty="0" smtClean="0"/>
              <a:t>Untuk saat ini lebih pada penguatan mental spiritual ASN </a:t>
            </a:r>
          </a:p>
          <a:p>
            <a:pPr>
              <a:buNone/>
            </a:pPr>
            <a:r>
              <a:rPr lang="id-ID" dirty="0" smtClean="0"/>
              <a:t>    seperti dengan melaksanakan pengajian sebagai anggota KORPRI 1 tahun 2 kali dan pembekalan kewirausahaan bagi anggota KORPRI</a:t>
            </a:r>
          </a:p>
          <a:p>
            <a:pPr algn="just">
              <a:buNone/>
            </a:pPr>
            <a:endParaRPr lang="en-US" sz="3200" dirty="0" smtClean="0"/>
          </a:p>
          <a:p>
            <a:pPr algn="just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685800"/>
          </a:xfrm>
        </p:spPr>
        <p:txBody>
          <a:bodyPr>
            <a:normAutofit/>
          </a:bodyPr>
          <a:lstStyle/>
          <a:p>
            <a:pPr marL="465138" indent="-465138" algn="l">
              <a:tabLst>
                <a:tab pos="465138" algn="l"/>
              </a:tabLst>
            </a:pPr>
            <a:r>
              <a:rPr lang="en-US" sz="3000" b="1" dirty="0" smtClean="0"/>
              <a:t>5. P</a:t>
            </a:r>
            <a:r>
              <a:rPr lang="id-ID" sz="3000" b="1" dirty="0" smtClean="0"/>
              <a:t>ENGELOLAAN</a:t>
            </a:r>
            <a:r>
              <a:rPr lang="en-US" sz="3000" b="1" dirty="0" smtClean="0"/>
              <a:t> </a:t>
            </a:r>
            <a:r>
              <a:rPr lang="id-ID" sz="3000" b="1" dirty="0" smtClean="0"/>
              <a:t>SISTEM INFORMASI KEPEGAWAIAN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id-ID" sz="3200" dirty="0" smtClean="0"/>
              <a:t>Data pada aplikasi SIMPEG belum Valid dikarenakan Operator SIMPEG/SAPK OPD belum aktif melakukan peremajaan Data</a:t>
            </a:r>
            <a:endParaRPr lang="en-US" sz="3200" dirty="0" smtClean="0"/>
          </a:p>
          <a:p>
            <a:pPr algn="just"/>
            <a:r>
              <a:rPr lang="en-US" sz="3200" dirty="0" smtClean="0"/>
              <a:t>D</a:t>
            </a:r>
            <a:r>
              <a:rPr lang="id-ID" sz="3200" dirty="0" smtClean="0"/>
              <a:t>ata yang belum valid terutama data diklat teknis</a:t>
            </a:r>
          </a:p>
          <a:p>
            <a:pPr algn="just"/>
            <a:r>
              <a:rPr lang="id-ID" dirty="0" smtClean="0"/>
              <a:t>Diharap OPD aktif dalam update data dan mengunggah dokumen fisik dalam bentuk scan yang mana scan jelas dan terbaca</a:t>
            </a:r>
          </a:p>
          <a:p>
            <a:pPr algn="just"/>
            <a:endParaRPr lang="en-US" sz="3200" dirty="0" smtClean="0"/>
          </a:p>
          <a:p>
            <a:pPr algn="just">
              <a:buNone/>
            </a:pPr>
            <a:endParaRPr lang="en-US" sz="3200" dirty="0" smtClean="0"/>
          </a:p>
          <a:p>
            <a:pPr algn="just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488832" cy="72547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d-ID" sz="2400" b="1" dirty="0" smtClean="0"/>
              <a:t>PROGRAM/KEGIATAN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id-ID" sz="2400" b="1" dirty="0" smtClean="0"/>
              <a:t>BIDANG MUTASI DAN </a:t>
            </a:r>
            <a:r>
              <a:rPr lang="en-ID" sz="2400" b="1" dirty="0" smtClean="0"/>
              <a:t>PROMOSI</a:t>
            </a:r>
            <a:endParaRPr lang="en-US" sz="24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40647909"/>
              </p:ext>
            </p:extLst>
          </p:nvPr>
        </p:nvGraphicFramePr>
        <p:xfrm>
          <a:off x="285720" y="2428868"/>
          <a:ext cx="7416824" cy="2521863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300" endPos="38500" dist="50800" dir="5400000" sy="-100000" algn="bl" rotWithShape="0"/>
                </a:effectLst>
                <a:tableStyleId>{93296810-A885-4BE3-A3E7-6D5BEEA58F35}</a:tableStyleId>
              </a:tblPr>
              <a:tblGrid>
                <a:gridCol w="2736304"/>
                <a:gridCol w="2952328"/>
                <a:gridCol w="1728192"/>
              </a:tblGrid>
              <a:tr h="216024"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Sub kegiatan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id-ID" sz="1400" b="1" dirty="0" smtClean="0">
                          <a:solidFill>
                            <a:schemeClr val="tx1"/>
                          </a:solidFill>
                        </a:rPr>
                        <a:t>ndikator Kegiatan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raian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628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r>
                        <a:rPr lang="id-ID" sz="1400" b="1" dirty="0" smtClean="0">
                          <a:solidFill>
                            <a:schemeClr val="tx1"/>
                          </a:solidFill>
                        </a:rPr>
                        <a:t> Tahun 2022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0304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id-ID" sz="1400" dirty="0" smtClean="0"/>
                        <a:t>Pengelolaan Mutasi ASN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  Jumlah aparatur yang mengalami perubahan karir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775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orang</a:t>
                      </a:r>
                      <a:endParaRPr lang="en-US" sz="1400" dirty="0" smtClean="0"/>
                    </a:p>
                  </a:txBody>
                  <a:tcPr/>
                </a:tc>
              </a:tr>
              <a:tr h="538636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id-ID" sz="1400" dirty="0" smtClean="0"/>
                        <a:t>2)</a:t>
                      </a:r>
                      <a:r>
                        <a:rPr lang="id-ID" sz="1400" baseline="0" dirty="0" smtClean="0"/>
                        <a:t>     Pengelolaan Kenaikan Pangkat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Jumlah Aparatur yang naik pangkat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1000 Orang</a:t>
                      </a:r>
                      <a:endParaRPr lang="en-US" sz="1400" dirty="0"/>
                    </a:p>
                  </a:txBody>
                  <a:tcPr/>
                </a:tc>
              </a:tr>
              <a:tr h="75909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00B050"/>
                          </a:solidFill>
                        </a:rPr>
                        <a:t>Jumlah Aparatur </a:t>
                      </a:r>
                      <a:r>
                        <a:rPr lang="id-ID" sz="1400" dirty="0" smtClean="0">
                          <a:solidFill>
                            <a:srgbClr val="00B050"/>
                          </a:solidFill>
                        </a:rPr>
                        <a:t>yang </a:t>
                      </a:r>
                      <a:r>
                        <a:rPr lang="id-ID" sz="1400" dirty="0" smtClean="0">
                          <a:solidFill>
                            <a:srgbClr val="00B050"/>
                          </a:solidFill>
                        </a:rPr>
                        <a:t>mengikuti U</a:t>
                      </a:r>
                      <a:r>
                        <a:rPr lang="en-ID" sz="1400" dirty="0" smtClean="0">
                          <a:solidFill>
                            <a:srgbClr val="00B050"/>
                          </a:solidFill>
                        </a:rPr>
                        <a:t>D</a:t>
                      </a:r>
                      <a:r>
                        <a:rPr lang="id-ID" sz="1400" dirty="0" smtClean="0">
                          <a:solidFill>
                            <a:srgbClr val="00B050"/>
                          </a:solidFill>
                        </a:rPr>
                        <a:t> dan PI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00B050"/>
                          </a:solidFill>
                        </a:rPr>
                        <a:t>100 Orang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043608" y="1052736"/>
            <a:ext cx="6643734" cy="3760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rgbClr val="FF0000"/>
                </a:solidFill>
                <a:latin typeface="Goudy Old Style" pitchFamily="18" charset="0"/>
                <a:cs typeface="Kokila" pitchFamily="34" charset="0"/>
              </a:rPr>
              <a:t>PROGRAM KEPEGAWAIAN DAERAH</a:t>
            </a:r>
            <a:endParaRPr lang="id-ID" sz="1600" b="1" dirty="0" smtClean="0">
              <a:solidFill>
                <a:srgbClr val="FF0000"/>
              </a:solidFill>
              <a:latin typeface="Goudy Old Style" pitchFamily="18" charset="0"/>
              <a:cs typeface="Kokila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00100" y="1643050"/>
            <a:ext cx="6643734" cy="4286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rgbClr val="FF0000"/>
                </a:solidFill>
                <a:latin typeface="Goudy Old Style" pitchFamily="18" charset="0"/>
                <a:cs typeface="Kokila" pitchFamily="34" charset="0"/>
              </a:rPr>
              <a:t>KEGIATAN MUTASI DAN PROMOSI ASN</a:t>
            </a:r>
            <a:endParaRPr lang="id-ID" sz="1600" b="1" dirty="0" smtClean="0">
              <a:solidFill>
                <a:srgbClr val="FF0000"/>
              </a:solidFill>
              <a:latin typeface="Goudy Old Style" pitchFamily="18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AutoNum type="arabicPeriod"/>
            </a:pPr>
            <a:r>
              <a:rPr lang="id-ID" dirty="0" smtClean="0"/>
              <a:t>Dalam </a:t>
            </a:r>
            <a:r>
              <a:rPr lang="id-ID" dirty="0"/>
              <a:t>upaya untuk mencapai sasaran pada BKD yaitu Meningkatkan kompetensi ASN dengan indikator penempatan jabatan sesuai dengan kompetensinya yang menjadi dasarnya adalah </a:t>
            </a:r>
            <a:r>
              <a:rPr lang="id-ID" b="1" dirty="0"/>
              <a:t>standar kompetensi dengan standar perbub dari BAGIAN ORGANISASI  </a:t>
            </a:r>
            <a:endParaRPr lang="en-ID" b="1" dirty="0" smtClean="0"/>
          </a:p>
          <a:p>
            <a:pPr marL="514350" lvl="0" indent="-514350">
              <a:buAutoNum type="arabicPeriod"/>
            </a:pPr>
            <a:r>
              <a:rPr lang="id-ID" dirty="0" smtClean="0"/>
              <a:t>Selama </a:t>
            </a:r>
            <a:r>
              <a:rPr lang="id-ID" dirty="0"/>
              <a:t>ini karena standar kompetensi dari ORGANISASI belum ada, maka untuk penataan aparatur sesuai dengan kompetensinya memakai standar kompetensi umum sesuai </a:t>
            </a:r>
            <a:r>
              <a:rPr lang="id-ID" dirty="0" smtClean="0"/>
              <a:t>PP</a:t>
            </a:r>
            <a:r>
              <a:rPr lang="id-ID" dirty="0" smtClean="0"/>
              <a:t> </a:t>
            </a:r>
            <a:r>
              <a:rPr lang="id-ID" dirty="0"/>
              <a:t>100 </a:t>
            </a:r>
            <a:r>
              <a:rPr lang="id-ID" dirty="0" smtClean="0"/>
              <a:t>Tahun </a:t>
            </a:r>
            <a:r>
              <a:rPr lang="id-ID" dirty="0"/>
              <a:t>2000 diubah </a:t>
            </a:r>
            <a:r>
              <a:rPr lang="id-ID" dirty="0" smtClean="0"/>
              <a:t>PP</a:t>
            </a:r>
            <a:r>
              <a:rPr lang="id-ID" dirty="0" smtClean="0"/>
              <a:t> </a:t>
            </a:r>
            <a:r>
              <a:rPr lang="id-ID" dirty="0"/>
              <a:t>13 </a:t>
            </a:r>
            <a:r>
              <a:rPr lang="id-ID" dirty="0" smtClean="0"/>
              <a:t>Tahun </a:t>
            </a:r>
            <a:r>
              <a:rPr lang="id-ID" dirty="0"/>
              <a:t>2002 </a:t>
            </a:r>
            <a:r>
              <a:rPr lang="id-ID" dirty="0" smtClean="0"/>
              <a:t>yang  sekarang </a:t>
            </a:r>
            <a:r>
              <a:rPr lang="id-ID" dirty="0"/>
              <a:t>sudah dicabut diganti </a:t>
            </a:r>
            <a:r>
              <a:rPr lang="id-ID" dirty="0" smtClean="0"/>
              <a:t>PP</a:t>
            </a:r>
            <a:r>
              <a:rPr lang="id-ID" dirty="0" smtClean="0"/>
              <a:t> </a:t>
            </a:r>
            <a:r>
              <a:rPr lang="id-ID" dirty="0"/>
              <a:t>11 </a:t>
            </a:r>
            <a:r>
              <a:rPr lang="id-ID" dirty="0" smtClean="0"/>
              <a:t>Tahun </a:t>
            </a:r>
            <a:r>
              <a:rPr lang="id-ID" dirty="0"/>
              <a:t>2017 tentang manajemen ASN. Dengan contoh standar umum adalah untuk </a:t>
            </a:r>
            <a:r>
              <a:rPr lang="id-ID" dirty="0" smtClean="0"/>
              <a:t>Eselon </a:t>
            </a:r>
            <a:r>
              <a:rPr lang="id-ID" dirty="0"/>
              <a:t>IV dapat diduduki minimal pangkat III/d dengan pendidikan </a:t>
            </a:r>
            <a:r>
              <a:rPr lang="id-ID" dirty="0" smtClean="0"/>
              <a:t>S1</a:t>
            </a:r>
          </a:p>
          <a:p>
            <a:pPr marL="514350" lvl="0" indent="-514350">
              <a:buAutoNum type="arabicPeriod"/>
            </a:pPr>
            <a:r>
              <a:rPr lang="id-ID" dirty="0" smtClean="0"/>
              <a:t>Dalam pengelolaan karier jabatan fungsional dimana </a:t>
            </a:r>
            <a:r>
              <a:rPr lang="en-ID" dirty="0" smtClean="0"/>
              <a:t>se</a:t>
            </a:r>
            <a:r>
              <a:rPr lang="id-ID" dirty="0" smtClean="0"/>
              <a:t>tiap bulan banyak yang mengalami perubahan karier, untuk pengusulannya akan dilakukan online sehingga mempermudah dan mempercepat proses dimana pengusulannya akan di integrasikan dalam aplikasi Sistem Informasi Kepegawaian (SIMPEG)</a:t>
            </a:r>
            <a:r>
              <a:rPr lang="en-ID" dirty="0" smtClean="0"/>
              <a:t>.</a:t>
            </a:r>
            <a:endParaRPr lang="en-ID" dirty="0" smtClean="0"/>
          </a:p>
          <a:p>
            <a:pPr marL="514350" lvl="0" indent="-514350">
              <a:buAutoNum type="arabicPeriod"/>
            </a:pPr>
            <a:r>
              <a:rPr lang="en-ID" dirty="0" err="1" smtClean="0"/>
              <a:t>Fasilitasi</a:t>
            </a:r>
            <a:r>
              <a:rPr lang="en-ID" dirty="0" smtClean="0"/>
              <a:t> </a:t>
            </a:r>
            <a:r>
              <a:rPr lang="en-ID" dirty="0" err="1" smtClean="0"/>
              <a:t>pembinaan</a:t>
            </a:r>
            <a:r>
              <a:rPr lang="en-ID" dirty="0" smtClean="0"/>
              <a:t> </a:t>
            </a:r>
            <a:r>
              <a:rPr lang="en-ID" dirty="0" err="1" smtClean="0"/>
              <a:t>jabatan</a:t>
            </a:r>
            <a:r>
              <a:rPr lang="en-ID" dirty="0" smtClean="0"/>
              <a:t> </a:t>
            </a:r>
            <a:r>
              <a:rPr lang="en-ID" dirty="0" err="1" smtClean="0"/>
              <a:t>fungsional</a:t>
            </a:r>
            <a:r>
              <a:rPr lang="en-ID" dirty="0"/>
              <a:t>.</a:t>
            </a:r>
            <a:r>
              <a:rPr lang="id-ID" dirty="0" smtClean="0"/>
              <a:t>      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71604" y="428604"/>
            <a:ext cx="5643602" cy="72547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400" b="1" dirty="0" smtClean="0"/>
              <a:t>Pengelolaan Mutasi ASN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1176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000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>
              <a:buNone/>
              <a:defRPr/>
            </a:pPr>
            <a:r>
              <a:rPr lang="en-ID" dirty="0"/>
              <a:t>1</a:t>
            </a:r>
            <a:r>
              <a:rPr lang="en-ID" dirty="0" smtClean="0"/>
              <a:t>. </a:t>
            </a:r>
            <a:r>
              <a:rPr lang="id-ID" sz="2800" dirty="0" smtClean="0"/>
              <a:t>Usulan </a:t>
            </a:r>
            <a:r>
              <a:rPr lang="id-ID" sz="2800" dirty="0" smtClean="0"/>
              <a:t>Kenaikan Pangkat </a:t>
            </a:r>
            <a:r>
              <a:rPr lang="en-ID" sz="2800" dirty="0" err="1"/>
              <a:t>periode</a:t>
            </a:r>
            <a:r>
              <a:rPr lang="en-ID" sz="2800" dirty="0"/>
              <a:t> </a:t>
            </a:r>
            <a:r>
              <a:rPr lang="en-ID" sz="2800" dirty="0" err="1"/>
              <a:t>Oktober</a:t>
            </a:r>
            <a:r>
              <a:rPr lang="en-ID" sz="2800" dirty="0"/>
              <a:t> 2021 </a:t>
            </a:r>
            <a:r>
              <a:rPr lang="id-ID" sz="2800" dirty="0"/>
              <a:t>nantinya juga dilakukan secara online/paperless dan yang disampaikan secara fisik ke BKD hanya surat pengantar dari OPD</a:t>
            </a:r>
            <a:endParaRPr lang="en-ID" sz="2800" dirty="0"/>
          </a:p>
          <a:p>
            <a:pPr marL="0" lvl="0" indent="0" algn="just">
              <a:buNone/>
              <a:defRPr/>
            </a:pPr>
            <a:r>
              <a:rPr lang="en-ID" sz="2800" dirty="0" smtClean="0"/>
              <a:t>2. </a:t>
            </a:r>
            <a:r>
              <a:rPr lang="en-ID" sz="2800" dirty="0" err="1" smtClean="0"/>
              <a:t>Surat</a:t>
            </a:r>
            <a:r>
              <a:rPr lang="en-ID" sz="2800" dirty="0" smtClean="0"/>
              <a:t> </a:t>
            </a:r>
            <a:r>
              <a:rPr lang="en-ID" sz="2800" dirty="0" err="1" smtClean="0"/>
              <a:t>Pengantar</a:t>
            </a:r>
            <a:r>
              <a:rPr lang="en-ID" sz="2800" dirty="0" smtClean="0"/>
              <a:t> </a:t>
            </a:r>
            <a:r>
              <a:rPr lang="en-ID" sz="2800" dirty="0" err="1" smtClean="0"/>
              <a:t>dan</a:t>
            </a:r>
            <a:r>
              <a:rPr lang="en-ID" sz="2800" dirty="0" smtClean="0"/>
              <a:t> data </a:t>
            </a:r>
            <a:r>
              <a:rPr lang="en-ID" sz="2800" dirty="0" err="1" smtClean="0"/>
              <a:t>Usulan</a:t>
            </a:r>
            <a:r>
              <a:rPr lang="en-ID" sz="2800" dirty="0" smtClean="0"/>
              <a:t> </a:t>
            </a:r>
            <a:r>
              <a:rPr lang="en-ID" sz="2800" dirty="0" err="1" smtClean="0"/>
              <a:t>Kenaikan</a:t>
            </a:r>
            <a:r>
              <a:rPr lang="en-ID" sz="2800" dirty="0" smtClean="0"/>
              <a:t> </a:t>
            </a:r>
            <a:r>
              <a:rPr lang="en-ID" sz="2800" dirty="0" err="1" smtClean="0"/>
              <a:t>Pangkat</a:t>
            </a:r>
            <a:r>
              <a:rPr lang="en-ID" sz="2800" dirty="0" smtClean="0"/>
              <a:t> </a:t>
            </a:r>
            <a:r>
              <a:rPr lang="en-ID" sz="2800" dirty="0" err="1" smtClean="0"/>
              <a:t>periode</a:t>
            </a:r>
            <a:r>
              <a:rPr lang="en-ID" sz="2800" dirty="0" smtClean="0"/>
              <a:t> April 2022 </a:t>
            </a:r>
            <a:r>
              <a:rPr lang="en-ID" sz="2800" dirty="0" err="1" smtClean="0"/>
              <a:t>direncanakan</a:t>
            </a:r>
            <a:r>
              <a:rPr lang="en-ID" sz="2800" dirty="0" smtClean="0"/>
              <a:t> </a:t>
            </a:r>
            <a:r>
              <a:rPr lang="en-ID" sz="2800" dirty="0" err="1" smtClean="0"/>
              <a:t>diupload</a:t>
            </a:r>
            <a:r>
              <a:rPr lang="en-ID" sz="2800" dirty="0" smtClean="0"/>
              <a:t> </a:t>
            </a:r>
            <a:r>
              <a:rPr lang="en-ID" sz="2800" dirty="0" err="1" smtClean="0"/>
              <a:t>dan</a:t>
            </a:r>
            <a:r>
              <a:rPr lang="en-ID" sz="2800" dirty="0" smtClean="0"/>
              <a:t> di entry </a:t>
            </a:r>
            <a:r>
              <a:rPr lang="en-ID" sz="2800" dirty="0" err="1" smtClean="0"/>
              <a:t>melalui</a:t>
            </a:r>
            <a:r>
              <a:rPr lang="en-ID" sz="2800" dirty="0" smtClean="0"/>
              <a:t> </a:t>
            </a:r>
            <a:r>
              <a:rPr lang="en-ID" sz="2800" dirty="0" err="1" smtClean="0"/>
              <a:t>aplikasi</a:t>
            </a:r>
            <a:r>
              <a:rPr lang="en-ID" sz="2800" dirty="0" smtClean="0"/>
              <a:t> SIMPEG.</a:t>
            </a:r>
          </a:p>
          <a:p>
            <a:pPr marL="0" lvl="0" indent="0" algn="just">
              <a:buNone/>
              <a:defRPr/>
            </a:pPr>
            <a:r>
              <a:rPr lang="en-ID" sz="2800" dirty="0" smtClean="0"/>
              <a:t>3. </a:t>
            </a:r>
            <a:r>
              <a:rPr lang="en-ID" sz="2800" dirty="0" err="1" smtClean="0"/>
              <a:t>Diperlukan</a:t>
            </a:r>
            <a:r>
              <a:rPr lang="en-ID" sz="2800" dirty="0" smtClean="0"/>
              <a:t> </a:t>
            </a:r>
            <a:r>
              <a:rPr lang="en-ID" sz="2800" dirty="0" err="1" smtClean="0"/>
              <a:t>pengembangan</a:t>
            </a:r>
            <a:r>
              <a:rPr lang="en-ID" sz="2800" dirty="0" smtClean="0"/>
              <a:t> </a:t>
            </a:r>
            <a:r>
              <a:rPr lang="en-ID" sz="2800" dirty="0" err="1" smtClean="0"/>
              <a:t>aplikasi</a:t>
            </a:r>
            <a:r>
              <a:rPr lang="en-ID" sz="2800" dirty="0" smtClean="0"/>
              <a:t> SIMPEG </a:t>
            </a:r>
            <a:r>
              <a:rPr lang="en-ID" sz="2800" dirty="0" err="1" smtClean="0"/>
              <a:t>dan</a:t>
            </a:r>
            <a:r>
              <a:rPr lang="en-ID" sz="2800" dirty="0" smtClean="0"/>
              <a:t> </a:t>
            </a:r>
            <a:r>
              <a:rPr lang="en-ID" sz="2800" dirty="0" err="1" smtClean="0"/>
              <a:t>Aplikasi</a:t>
            </a:r>
            <a:r>
              <a:rPr lang="en-ID" sz="2800" dirty="0" smtClean="0"/>
              <a:t> E-File. </a:t>
            </a:r>
          </a:p>
          <a:p>
            <a:pPr marL="0" lvl="0" indent="0" algn="just">
              <a:buNone/>
              <a:defRPr/>
            </a:pPr>
            <a:r>
              <a:rPr lang="en-ID" sz="2800" dirty="0" smtClean="0"/>
              <a:t>4. </a:t>
            </a:r>
            <a:r>
              <a:rPr lang="en-ID" sz="2800" dirty="0" err="1" smtClean="0"/>
              <a:t>Untuk</a:t>
            </a:r>
            <a:r>
              <a:rPr lang="en-ID" sz="2800" dirty="0" smtClean="0"/>
              <a:t> </a:t>
            </a:r>
            <a:r>
              <a:rPr lang="en-ID" sz="2800" dirty="0" err="1" smtClean="0"/>
              <a:t>bisa</a:t>
            </a:r>
            <a:r>
              <a:rPr lang="en-ID" sz="2800" dirty="0" smtClean="0"/>
              <a:t> </a:t>
            </a:r>
            <a:r>
              <a:rPr lang="en-ID" sz="2800" dirty="0" err="1" smtClean="0"/>
              <a:t>terlaksana</a:t>
            </a:r>
            <a:r>
              <a:rPr lang="en-ID" sz="2800" dirty="0" smtClean="0"/>
              <a:t> </a:t>
            </a:r>
            <a:r>
              <a:rPr lang="en-ID" sz="2800" dirty="0" err="1" smtClean="0"/>
              <a:t>dengan</a:t>
            </a:r>
            <a:r>
              <a:rPr lang="en-ID" sz="2800" dirty="0" smtClean="0"/>
              <a:t> </a:t>
            </a:r>
            <a:r>
              <a:rPr lang="en-ID" sz="2800" dirty="0" err="1" smtClean="0"/>
              <a:t>baik</a:t>
            </a:r>
            <a:r>
              <a:rPr lang="en-ID" sz="2800" dirty="0" smtClean="0"/>
              <a:t> </a:t>
            </a:r>
            <a:r>
              <a:rPr lang="en-ID" sz="2800" dirty="0" err="1" smtClean="0"/>
              <a:t>diperlukan</a:t>
            </a:r>
            <a:r>
              <a:rPr lang="en-ID" sz="2800" dirty="0" smtClean="0"/>
              <a:t> </a:t>
            </a:r>
            <a:r>
              <a:rPr lang="en-ID" sz="2800" dirty="0" err="1" smtClean="0"/>
              <a:t>penambahan</a:t>
            </a:r>
            <a:r>
              <a:rPr lang="en-ID" sz="2800" dirty="0" smtClean="0"/>
              <a:t> bandwidth di </a:t>
            </a:r>
            <a:r>
              <a:rPr lang="en-ID" sz="2800" dirty="0" err="1" smtClean="0"/>
              <a:t>setiap</a:t>
            </a:r>
            <a:r>
              <a:rPr lang="en-ID" sz="2800" dirty="0" smtClean="0"/>
              <a:t> OPD, </a:t>
            </a:r>
            <a:r>
              <a:rPr lang="en-ID" sz="2800" dirty="0" err="1" smtClean="0"/>
              <a:t>sehingga</a:t>
            </a:r>
            <a:r>
              <a:rPr lang="en-ID" sz="2800" dirty="0" smtClean="0"/>
              <a:t> proses </a:t>
            </a:r>
            <a:r>
              <a:rPr lang="en-ID" sz="2800" dirty="0" err="1" smtClean="0"/>
              <a:t>usulan</a:t>
            </a:r>
            <a:r>
              <a:rPr lang="en-ID" sz="2800" dirty="0" smtClean="0"/>
              <a:t> </a:t>
            </a:r>
            <a:r>
              <a:rPr lang="en-ID" sz="2800" dirty="0" err="1" smtClean="0"/>
              <a:t>kenaikan</a:t>
            </a:r>
            <a:r>
              <a:rPr lang="en-ID" sz="2800" dirty="0" smtClean="0"/>
              <a:t> </a:t>
            </a:r>
            <a:r>
              <a:rPr lang="en-ID" sz="2800" dirty="0" err="1" smtClean="0"/>
              <a:t>pangkat</a:t>
            </a:r>
            <a:r>
              <a:rPr lang="en-ID" sz="2800" dirty="0" smtClean="0"/>
              <a:t> </a:t>
            </a:r>
            <a:r>
              <a:rPr lang="en-ID" sz="2800" dirty="0" err="1" smtClean="0"/>
              <a:t>dan</a:t>
            </a:r>
            <a:r>
              <a:rPr lang="en-ID" sz="2800" dirty="0" smtClean="0"/>
              <a:t> </a:t>
            </a:r>
            <a:r>
              <a:rPr lang="en-ID" sz="2800" dirty="0" err="1" smtClean="0"/>
              <a:t>pensiun</a:t>
            </a:r>
            <a:r>
              <a:rPr lang="en-ID" sz="2800" dirty="0" smtClean="0"/>
              <a:t> </a:t>
            </a:r>
            <a:r>
              <a:rPr lang="en-ID" sz="2800" dirty="0" err="1" smtClean="0"/>
              <a:t>lancar</a:t>
            </a:r>
            <a:r>
              <a:rPr lang="en-ID" sz="2800" dirty="0" smtClean="0"/>
              <a:t> </a:t>
            </a:r>
            <a:r>
              <a:rPr lang="en-ID" sz="2800" dirty="0" err="1" smtClean="0"/>
              <a:t>dan</a:t>
            </a:r>
            <a:r>
              <a:rPr lang="en-ID" sz="2800" dirty="0" smtClean="0"/>
              <a:t> </a:t>
            </a:r>
            <a:r>
              <a:rPr lang="en-ID" sz="2800" dirty="0" err="1" smtClean="0"/>
              <a:t>tepat</a:t>
            </a:r>
            <a:r>
              <a:rPr lang="en-ID" sz="2800" dirty="0" smtClean="0"/>
              <a:t> </a:t>
            </a:r>
            <a:r>
              <a:rPr lang="en-ID" sz="2800" dirty="0" err="1" smtClean="0"/>
              <a:t>waktu</a:t>
            </a:r>
            <a:r>
              <a:rPr lang="en-ID" sz="2800" dirty="0" smtClean="0"/>
              <a:t>.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43042" y="500042"/>
            <a:ext cx="5643602" cy="72547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id-ID" sz="2400" dirty="0" smtClean="0"/>
              <a:t>Pengelolaan Kenaikan Pangkat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9308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527780" cy="38284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d-ID" sz="2400" b="1" dirty="0" smtClean="0"/>
              <a:t>PROGRAM /KEGIATAN BIDANG PENILAIAN KINERJA</a:t>
            </a:r>
            <a:endParaRPr lang="en-US" sz="24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246150" cy="238507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300" endPos="38500" dist="50800" dir="5400000" sy="-100000" algn="bl" rotWithShape="0"/>
                </a:effectLst>
                <a:tableStyleId>{93296810-A885-4BE3-A3E7-6D5BEEA58F35}</a:tableStyleId>
              </a:tblPr>
              <a:tblGrid>
                <a:gridCol w="2911185"/>
                <a:gridCol w="3894805"/>
                <a:gridCol w="1440160"/>
              </a:tblGrid>
              <a:tr h="316288">
                <a:tc rowSpan="2"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Sub kegiatan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ndikator Kegiatan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raian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377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r>
                        <a:rPr lang="id-ID" sz="1400" b="1" dirty="0" smtClean="0">
                          <a:solidFill>
                            <a:schemeClr val="tx1"/>
                          </a:solidFill>
                        </a:rPr>
                        <a:t>               tahun 2022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048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id-ID" sz="1400" dirty="0" smtClean="0"/>
                        <a:t>Pelaksanaan penilaian dan Evaluasi Kinerja Aparatur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400" dirty="0" smtClean="0"/>
                        <a:t>  Jumlah dokumen penilaian kinerja PNS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63 dokumen</a:t>
                      </a:r>
                      <a:endParaRPr lang="en-US" sz="1400" dirty="0" smtClean="0"/>
                    </a:p>
                  </a:txBody>
                  <a:tcPr/>
                </a:tc>
              </a:tr>
              <a:tr h="39476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 startAt="3"/>
                      </a:pPr>
                      <a:r>
                        <a:rPr lang="id-ID" sz="1400" dirty="0" smtClean="0">
                          <a:solidFill>
                            <a:srgbClr val="FF0000"/>
                          </a:solidFill>
                        </a:rPr>
                        <a:t>Pengelolaan pemberian penghargaan bagi</a:t>
                      </a:r>
                      <a:r>
                        <a:rPr lang="id-ID" sz="1400" baseline="0" dirty="0" smtClean="0">
                          <a:solidFill>
                            <a:srgbClr val="FF0000"/>
                          </a:solidFill>
                        </a:rPr>
                        <a:t> Pegawai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400" dirty="0" smtClean="0">
                          <a:solidFill>
                            <a:srgbClr val="FF0000"/>
                          </a:solidFill>
                        </a:rPr>
                        <a:t>Jumlah PNS yang mendapat penghargaan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FF0000"/>
                          </a:solidFill>
                        </a:rPr>
                        <a:t>150 orang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531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 startAt="4"/>
                      </a:pPr>
                      <a:r>
                        <a:rPr lang="id-ID" sz="1400" dirty="0" smtClean="0"/>
                        <a:t>Pembinaan disiplin ASN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400" dirty="0" smtClean="0"/>
                        <a:t>Jumlah pelaksanaan disipin</a:t>
                      </a:r>
                      <a:r>
                        <a:rPr lang="id-ID" sz="1400" baseline="0" dirty="0" smtClean="0"/>
                        <a:t> ASN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 Laporan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643042" y="571480"/>
            <a:ext cx="5256584" cy="35719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latin typeface="Kokila" pitchFamily="34" charset="0"/>
                <a:cs typeface="Kokila" pitchFamily="34" charset="0"/>
              </a:rPr>
              <a:t>PROGRAM KEPEGAWAIAN KINERJA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4282" y="4000504"/>
            <a:ext cx="4104456" cy="13607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lang="id-ID" sz="1500" dirty="0" smtClean="0"/>
              <a:t>Penekanan dalam program ini adalah aparatur   wajib menyusun SKP Tahunan dimana SKP sebagai dasar dalam pemberian tunjangan kinerja, apabila realisasi SKP mencapai target akan diberikan tunjangan kinerja 100%.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57224" y="3500438"/>
            <a:ext cx="2000264" cy="4286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dirty="0" smtClean="0"/>
              <a:t>Catatan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3857628"/>
            <a:ext cx="4213702" cy="5539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d-ID" sz="1500" dirty="0" smtClean="0"/>
              <a:t>2. Ditahun 2022 Sosialisasi Aplikasi berbasis  e- Kinerja masih dilaksanakan</a:t>
            </a:r>
            <a:endParaRPr 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4429132"/>
            <a:ext cx="4213702" cy="3231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ID" sz="1500" dirty="0"/>
              <a:t>3</a:t>
            </a:r>
            <a:r>
              <a:rPr lang="id-ID" sz="1500" dirty="0" smtClean="0"/>
              <a:t>. Sosialisasi Aplikasi e-SKP juga dilaksanakan</a:t>
            </a:r>
            <a:endParaRPr lang="en-US" sz="1500" dirty="0"/>
          </a:p>
        </p:txBody>
      </p:sp>
      <p:sp>
        <p:nvSpPr>
          <p:cNvPr id="12" name="Rounded Rectangle 11"/>
          <p:cNvSpPr/>
          <p:nvPr/>
        </p:nvSpPr>
        <p:spPr>
          <a:xfrm>
            <a:off x="1643042" y="1000108"/>
            <a:ext cx="5256584" cy="35719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latin typeface="Kokila" pitchFamily="34" charset="0"/>
                <a:cs typeface="Kokila" pitchFamily="34" charset="0"/>
              </a:rPr>
              <a:t>KEGIATAN  PENILAIAN KINERJA DAN </a:t>
            </a:r>
          </a:p>
          <a:p>
            <a:pPr algn="ctr"/>
            <a:r>
              <a:rPr lang="id-ID" sz="1600" b="1" dirty="0" smtClean="0">
                <a:latin typeface="Kokila" pitchFamily="34" charset="0"/>
                <a:cs typeface="Kokila" pitchFamily="34" charset="0"/>
              </a:rPr>
              <a:t>KESEJAHTERAAN APARATUR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4857760"/>
            <a:ext cx="4213702" cy="5539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ID" sz="1500" dirty="0" smtClean="0"/>
              <a:t>4</a:t>
            </a:r>
            <a:r>
              <a:rPr lang="id-ID" sz="1500" dirty="0" smtClean="0"/>
              <a:t>. </a:t>
            </a:r>
            <a:r>
              <a:rPr lang="en-ID" sz="1500" dirty="0" smtClean="0"/>
              <a:t>KARIS/KARSU/KARPEG </a:t>
            </a:r>
            <a:r>
              <a:rPr lang="en-ID" sz="1500" dirty="0" err="1" smtClean="0"/>
              <a:t>juga</a:t>
            </a:r>
            <a:r>
              <a:rPr lang="en-ID" sz="1500" dirty="0" smtClean="0"/>
              <a:t> </a:t>
            </a:r>
            <a:r>
              <a:rPr lang="en-ID" sz="1500" dirty="0" err="1" smtClean="0"/>
              <a:t>dilaksanakan</a:t>
            </a:r>
            <a:r>
              <a:rPr lang="en-ID" sz="1500" dirty="0" smtClean="0"/>
              <a:t> </a:t>
            </a:r>
            <a:r>
              <a:rPr lang="en-ID" sz="1500" dirty="0" err="1" smtClean="0"/>
              <a:t>secara</a:t>
            </a:r>
            <a:r>
              <a:rPr lang="en-ID" sz="1500" dirty="0" smtClean="0"/>
              <a:t> paperless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992888" cy="64291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d-ID" sz="2400" b="1" dirty="0" smtClean="0"/>
              <a:t>PROGRAM/KEGIATAN BIDANG</a:t>
            </a:r>
            <a:br>
              <a:rPr lang="id-ID" sz="2400" b="1" dirty="0" smtClean="0"/>
            </a:br>
            <a:r>
              <a:rPr lang="id-ID" sz="2400" b="1" dirty="0" smtClean="0"/>
              <a:t> PENGEMBANGAN KOMPETENSI APARATUR</a:t>
            </a:r>
            <a:endParaRPr lang="en-US" sz="24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07070364"/>
              </p:ext>
            </p:extLst>
          </p:nvPr>
        </p:nvGraphicFramePr>
        <p:xfrm>
          <a:off x="428596" y="1643050"/>
          <a:ext cx="8280920" cy="4438484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300" endPos="38500" dist="50800" dir="5400000" sy="-100000" algn="bl" rotWithShape="0"/>
                </a:effectLst>
                <a:tableStyleId>{93296810-A885-4BE3-A3E7-6D5BEEA58F35}</a:tableStyleId>
              </a:tblPr>
              <a:tblGrid>
                <a:gridCol w="2964104"/>
                <a:gridCol w="4001006"/>
                <a:gridCol w="1315810"/>
              </a:tblGrid>
              <a:tr h="316288">
                <a:tc rowSpan="2"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Sub Kegiatan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ndikator Kegiatan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raian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377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 tahun 2022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0482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Peningkatan Kapasitas Kinerja ASN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Jumlah pelaksanaan pelatihan peningkatan kapasitas kinerja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 kali</a:t>
                      </a:r>
                    </a:p>
                  </a:txBody>
                  <a:tcPr marL="9525" marR="9525" marT="9525" marB="0" anchor="b"/>
                </a:tc>
              </a:tr>
              <a:tr h="537689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Pengelolaan Assessment Center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Jumlah ASN yang mengikuti penilaian potensi/kompetensi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orang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Pengelolaan Pendidikan Lanjutan ASN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Jumlah PNS yang mengajukan ijin belajar &amp; bantuan tugas belajar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30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Orang</a:t>
                      </a:r>
                    </a:p>
                  </a:txBody>
                  <a:tcPr marL="9525" marR="9525" marT="9525" marB="0" anchor="b"/>
                </a:tc>
              </a:tr>
              <a:tr h="401035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Koordinasi dan Kerjasama Pelaksanaan Diklat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Jumlah pejabat struktural yang mengikuti pelatihan kepemimpinan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45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Orang</a:t>
                      </a:r>
                    </a:p>
                  </a:txBody>
                  <a:tcPr marL="9525" marR="9525" marT="9525" marB="0" anchor="b"/>
                </a:tc>
              </a:tr>
              <a:tr h="458939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Penyusunan Administrasi Diklat dan Sertifikasi Jabatan Fungsional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Jumlah PNS yang mengikuti bimtek tugas dan fungsi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80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Orang</a:t>
                      </a:r>
                      <a:r>
                        <a:rPr lang="en-ID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58939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Fasilitasi Sertifikasi Fungsional ASN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Jumlah PNS yang mengikuti ujian sertifikasi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30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Orang</a:t>
                      </a:r>
                    </a:p>
                  </a:txBody>
                  <a:tcPr marL="9525" marR="9525" marT="9525" marB="0" anchor="b"/>
                </a:tc>
              </a:tr>
              <a:tr h="53863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Sosialisasi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dan </a:t>
                      </a:r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Penyebaran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Informasi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Jabatan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Fungsional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ASN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Jumlah peserta sosialisasi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  <a:r>
                        <a:rPr lang="en-ID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95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Orang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071538" y="714356"/>
            <a:ext cx="6643734" cy="37714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latin typeface="Kokila" pitchFamily="34" charset="0"/>
                <a:cs typeface="Kokila" pitchFamily="34" charset="0"/>
              </a:rPr>
              <a:t>PROGRAM KEPEGAWAIAN DAERAH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6093296"/>
            <a:ext cx="7992888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lang="id-ID" sz="1500" dirty="0" smtClean="0"/>
              <a:t>Penekanan dalam program ini adalah aparatur   untuk megikuti diklat tehnis maupun fungsional, untuk diklat penjejangan pada tahun 2022 direncanakan mengirim peserta /pola kontribusi,yaitu PKP (Pim IV ) 20 orang dan PKA (Pim III) 15 orang sedangkan PKN TK. II (Pim II) 10.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57290" y="1142984"/>
            <a:ext cx="5786478" cy="37714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latin typeface="Kokila" pitchFamily="34" charset="0"/>
                <a:cs typeface="Kokila" pitchFamily="34" charset="0"/>
              </a:rPr>
              <a:t>KEGIATAN PENINGKATAN KAPASITAS SUMBERDAYA APARATUR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571504"/>
          </a:xfrm>
        </p:spPr>
        <p:txBody>
          <a:bodyPr>
            <a:noAutofit/>
          </a:bodyPr>
          <a:lstStyle/>
          <a:p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/>
          </a:bodyPr>
          <a:lstStyle/>
          <a:p>
            <a:r>
              <a:rPr lang="en-ID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ID" dirty="0" smtClean="0">
                <a:solidFill>
                  <a:schemeClr val="accent6">
                    <a:lumMod val="75000"/>
                  </a:schemeClr>
                </a:solidFill>
              </a:rPr>
              <a:t>40 orang)</a:t>
            </a:r>
            <a:endParaRPr lang="id-ID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id-ID" sz="2600" dirty="0" smtClean="0"/>
          </a:p>
          <a:p>
            <a:endParaRPr lang="id-ID" sz="2600" dirty="0" smtClean="0"/>
          </a:p>
          <a:p>
            <a:endParaRPr lang="id-ID" sz="2600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4301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71538" y="285728"/>
            <a:ext cx="7143800" cy="37714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latin typeface="Calibri" pitchFamily="34" charset="0"/>
                <a:cs typeface="Calibri" pitchFamily="34" charset="0"/>
              </a:rPr>
              <a:t>PROGRAM PENGEMBANGAN SUMBER DAYA MANUSIA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42976" y="785794"/>
            <a:ext cx="7143800" cy="37714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KEGIATAN PENGEMBANGAN KOMPETENSI TEKNIS</a:t>
            </a:r>
            <a:endParaRPr lang="id-ID" sz="2400" b="1" dirty="0" smtClean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14348" y="2571744"/>
            <a:ext cx="7143800" cy="50006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KEGIATAN SERTIFIKASI KELEMBAGAA,PENGEMBANGAN KOMPETENSI MANAJERIAL DAN FUNGSIONAL</a:t>
            </a:r>
            <a:endParaRPr lang="id-ID" sz="2000" b="1" dirty="0" smtClean="0">
              <a:latin typeface="Kokila" pitchFamily="34" charset="0"/>
              <a:cs typeface="Kokila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00034" y="1214422"/>
          <a:ext cx="781051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0149"/>
                <a:gridCol w="2016137"/>
                <a:gridCol w="8542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Sub 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Indikator 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Target tahun</a:t>
                      </a:r>
                      <a:r>
                        <a:rPr lang="id-ID" baseline="0" dirty="0" smtClean="0"/>
                        <a:t> 2022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Penyelenggaraan pengembangan kompetensi teknis umum,inti dan pilihan bagi jabatan administrasi penyelenggara urusan pemerintah konkuren</a:t>
                      </a:r>
                      <a:r>
                        <a:rPr lang="en-ID" dirty="0" smtClean="0"/>
                        <a:t> </a:t>
                      </a:r>
                      <a:r>
                        <a:rPr lang="id-ID" dirty="0" smtClean="0"/>
                        <a:t>,perangkat daerah penunjang dan urusan pemerintah umum</a:t>
                      </a:r>
                      <a:r>
                        <a:rPr lang="en-ID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Jumlah PNS yang mengikuti diklat teknis dan fungsional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40 orang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28596" y="3929066"/>
          <a:ext cx="7786742" cy="2569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  <a:gridCol w="2253359"/>
                <a:gridCol w="8899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Sub 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Indikator 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Target tahun 2022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Penyelenggaraan ,pengembangan kompetensi bagi pimpinan daerah,jabatanpimpinan tinggi,jabatan fungsional,kepemimpinan,dan prajabatan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Jumlah penyelenggaraan pengembangan kompetensi bagi pimpinan daerah dan prajabatan/latsar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 kali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3200" b="1" dirty="0" smtClean="0"/>
              <a:t>PENINGKATAN KAPASITAS KINERJA ASN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1008"/>
            <a:ext cx="8043890" cy="2293715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id-ID" sz="2800" dirty="0" smtClean="0">
                <a:solidFill>
                  <a:schemeClr val="tx1"/>
                </a:solidFill>
              </a:rPr>
              <a:t>TUJUAN </a:t>
            </a:r>
          </a:p>
          <a:p>
            <a:pPr>
              <a:buClrTx/>
              <a:buNone/>
            </a:pPr>
            <a:r>
              <a:rPr lang="id-ID" sz="2800" dirty="0" smtClean="0">
                <a:sym typeface="Wingdings" panose="05000000000000000000" pitchFamily="2" charset="2"/>
              </a:rPr>
              <a:t> M</a:t>
            </a:r>
            <a:r>
              <a:rPr lang="en-ID" sz="2800" dirty="0" err="1" smtClean="0">
                <a:sym typeface="Wingdings" panose="05000000000000000000" pitchFamily="2" charset="2"/>
              </a:rPr>
              <a:t>eningkatkan</a:t>
            </a:r>
            <a:r>
              <a:rPr lang="en-ID" sz="2800" dirty="0" smtClean="0">
                <a:sym typeface="Wingdings" panose="05000000000000000000" pitchFamily="2" charset="2"/>
              </a:rPr>
              <a:t> </a:t>
            </a:r>
            <a:r>
              <a:rPr lang="en-ID" sz="2800" dirty="0" err="1" smtClean="0">
                <a:sym typeface="Wingdings" panose="05000000000000000000" pitchFamily="2" charset="2"/>
              </a:rPr>
              <a:t>kompetensi</a:t>
            </a:r>
            <a:r>
              <a:rPr lang="en-ID" sz="2800" dirty="0" smtClean="0">
                <a:sym typeface="Wingdings" panose="05000000000000000000" pitchFamily="2" charset="2"/>
              </a:rPr>
              <a:t> </a:t>
            </a:r>
            <a:r>
              <a:rPr lang="en-ID" sz="2800" dirty="0" err="1" smtClean="0">
                <a:sym typeface="Wingdings" panose="05000000000000000000" pitchFamily="2" charset="2"/>
              </a:rPr>
              <a:t>teknis</a:t>
            </a:r>
            <a:r>
              <a:rPr lang="en-ID" sz="2800" dirty="0" smtClean="0">
                <a:sym typeface="Wingdings" panose="05000000000000000000" pitchFamily="2" charset="2"/>
              </a:rPr>
              <a:t> </a:t>
            </a:r>
            <a:r>
              <a:rPr lang="en-ID" sz="2800" dirty="0" err="1" smtClean="0">
                <a:sym typeface="Wingdings" panose="05000000000000000000" pitchFamily="2" charset="2"/>
              </a:rPr>
              <a:t>bidang</a:t>
            </a:r>
            <a:r>
              <a:rPr lang="en-ID" sz="2800" dirty="0" smtClean="0">
                <a:sym typeface="Wingdings" panose="05000000000000000000" pitchFamily="2" charset="2"/>
              </a:rPr>
              <a:t> </a:t>
            </a:r>
            <a:r>
              <a:rPr lang="en-ID" sz="2800" dirty="0" err="1" smtClean="0">
                <a:sym typeface="Wingdings" panose="05000000000000000000" pitchFamily="2" charset="2"/>
              </a:rPr>
              <a:t>tugas</a:t>
            </a:r>
            <a:r>
              <a:rPr lang="en-ID" sz="2800" dirty="0" smtClean="0">
                <a:sym typeface="Wingdings" panose="05000000000000000000" pitchFamily="2" charset="2"/>
              </a:rPr>
              <a:t> </a:t>
            </a:r>
            <a:r>
              <a:rPr lang="en-ID" sz="2800" dirty="0" err="1" smtClean="0">
                <a:sym typeface="Wingdings" panose="05000000000000000000" pitchFamily="2" charset="2"/>
              </a:rPr>
              <a:t>dalam</a:t>
            </a:r>
            <a:r>
              <a:rPr lang="en-ID" sz="2800" dirty="0" smtClean="0">
                <a:sym typeface="Wingdings" panose="05000000000000000000" pitchFamily="2" charset="2"/>
              </a:rPr>
              <a:t> </a:t>
            </a:r>
            <a:r>
              <a:rPr lang="en-ID" sz="2800" dirty="0" err="1" smtClean="0">
                <a:sym typeface="Wingdings" panose="05000000000000000000" pitchFamily="2" charset="2"/>
              </a:rPr>
              <a:t>melaksanakan</a:t>
            </a:r>
            <a:r>
              <a:rPr lang="en-ID" sz="2800" dirty="0" smtClean="0">
                <a:sym typeface="Wingdings" panose="05000000000000000000" pitchFamily="2" charset="2"/>
              </a:rPr>
              <a:t> </a:t>
            </a:r>
            <a:r>
              <a:rPr lang="en-ID" sz="2800" dirty="0" err="1" smtClean="0">
                <a:sym typeface="Wingdings" panose="05000000000000000000" pitchFamily="2" charset="2"/>
              </a:rPr>
              <a:t>tugas</a:t>
            </a:r>
            <a:r>
              <a:rPr lang="en-ID" sz="2800" dirty="0" smtClean="0">
                <a:sym typeface="Wingdings" panose="05000000000000000000" pitchFamily="2" charset="2"/>
              </a:rPr>
              <a:t> </a:t>
            </a:r>
            <a:r>
              <a:rPr lang="en-ID" sz="2800" dirty="0" err="1" smtClean="0">
                <a:sym typeface="Wingdings" panose="05000000000000000000" pitchFamily="2" charset="2"/>
              </a:rPr>
              <a:t>jabatannya</a:t>
            </a:r>
            <a:r>
              <a:rPr lang="id-ID" sz="2800" dirty="0" smtClean="0">
                <a:sym typeface="Wingdings" panose="05000000000000000000" pitchFamily="2" charset="2"/>
              </a:rPr>
              <a:t> </a:t>
            </a:r>
            <a:endParaRPr lang="id-ID" sz="2800" dirty="0" smtClean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1772816"/>
            <a:ext cx="8229600" cy="15841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id-ID" dirty="0" smtClean="0"/>
              <a:t>KEGIATAN</a:t>
            </a:r>
          </a:p>
          <a:p>
            <a:pPr marL="714375" indent="-442913">
              <a:buNone/>
            </a:pPr>
            <a:r>
              <a:rPr lang="id-ID" dirty="0" smtClean="0">
                <a:sym typeface="Wingdings" panose="05000000000000000000" pitchFamily="2" charset="2"/>
              </a:rPr>
              <a:t> </a:t>
            </a:r>
            <a:r>
              <a:rPr lang="id-ID" dirty="0" smtClean="0">
                <a:sym typeface="Wingdings" panose="05000000000000000000" pitchFamily="2" charset="2"/>
              </a:rPr>
              <a:t></a:t>
            </a:r>
            <a:r>
              <a:rPr lang="id-ID" dirty="0" smtClean="0"/>
              <a:t>Melaksanakan pembekalan bagi cpns formasi tahun 2021</a:t>
            </a:r>
            <a:r>
              <a:rPr lang="en-ID" dirty="0" smtClean="0"/>
              <a:t> </a:t>
            </a:r>
            <a:endParaRPr lang="id-ID" dirty="0" smtClean="0"/>
          </a:p>
          <a:p>
            <a:pPr marL="714375" indent="-442913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xmlns="" val="14170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161925" y="604838"/>
            <a:ext cx="1028700" cy="727075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b="1" dirty="0"/>
              <a:t>VISI</a:t>
            </a:r>
          </a:p>
        </p:txBody>
      </p:sp>
      <p:sp>
        <p:nvSpPr>
          <p:cNvPr id="5" name="Snip Diagonal Corner Rectangle 4"/>
          <p:cNvSpPr/>
          <p:nvPr/>
        </p:nvSpPr>
        <p:spPr>
          <a:xfrm>
            <a:off x="1190625" y="604838"/>
            <a:ext cx="7715250" cy="727075"/>
          </a:xfrm>
          <a:prstGeom prst="snip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b="1" i="1" dirty="0">
                <a:solidFill>
                  <a:schemeClr val="tx1"/>
                </a:solidFill>
              </a:rPr>
              <a:t>“</a:t>
            </a:r>
            <a:r>
              <a:rPr lang="id-ID" b="1" i="1" dirty="0">
                <a:solidFill>
                  <a:schemeClr val="tx1"/>
                </a:solidFill>
              </a:rPr>
              <a:t>MASYARAKAT MAGETAN YANG SMART SEMAKIN MANTAB DAN LEBIH SEJAHTERA</a:t>
            </a:r>
            <a:r>
              <a:rPr lang="en-ID" b="1" i="1" dirty="0">
                <a:solidFill>
                  <a:schemeClr val="tx1"/>
                </a:solidFill>
              </a:rPr>
              <a:t>”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282575" y="1600200"/>
            <a:ext cx="1139825" cy="733425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d-ID" b="1" dirty="0"/>
              <a:t>MISI KE 5</a:t>
            </a:r>
          </a:p>
        </p:txBody>
      </p:sp>
      <p:sp>
        <p:nvSpPr>
          <p:cNvPr id="8" name="Snip Diagonal Corner Rectangle 7"/>
          <p:cNvSpPr/>
          <p:nvPr/>
        </p:nvSpPr>
        <p:spPr>
          <a:xfrm>
            <a:off x="1492250" y="1536700"/>
            <a:ext cx="7483475" cy="881063"/>
          </a:xfrm>
          <a:prstGeom prst="snip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/>
                </a:solidFill>
              </a:rPr>
              <a:t>Mengembangkan penyelenggaraan tata pemerintahan yang baik dan manajemen pemerintahan yang bersih, profesional dan adil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43050" y="2852936"/>
            <a:ext cx="7600950" cy="3289300"/>
            <a:chOff x="2232212" y="2634232"/>
            <a:chExt cx="10133756" cy="3289196"/>
          </a:xfrm>
        </p:grpSpPr>
        <p:sp>
          <p:nvSpPr>
            <p:cNvPr id="11" name="Rectangle 10"/>
            <p:cNvSpPr/>
            <p:nvPr/>
          </p:nvSpPr>
          <p:spPr>
            <a:xfrm>
              <a:off x="2232212" y="2834251"/>
              <a:ext cx="9735856" cy="308917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dirty="0"/>
            </a:p>
          </p:txBody>
        </p:sp>
        <p:sp>
          <p:nvSpPr>
            <p:cNvPr id="12" name="Folded Corner 11"/>
            <p:cNvSpPr/>
            <p:nvPr/>
          </p:nvSpPr>
          <p:spPr>
            <a:xfrm>
              <a:off x="2259727" y="2918386"/>
              <a:ext cx="2702758" cy="3005042"/>
            </a:xfrm>
            <a:prstGeom prst="foldedCorner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dirty="0"/>
            </a:p>
            <a:p>
              <a:pPr algn="ctr">
                <a:defRPr/>
              </a:pPr>
              <a:r>
                <a:rPr lang="id-ID" sz="2400" b="1" dirty="0">
                  <a:solidFill>
                    <a:schemeClr val="tx1"/>
                  </a:solidFill>
                </a:rPr>
                <a:t>SASARAN</a:t>
              </a:r>
            </a:p>
          </p:txBody>
        </p:sp>
        <p:sp>
          <p:nvSpPr>
            <p:cNvPr id="13" name="Folded Corner 12"/>
            <p:cNvSpPr/>
            <p:nvPr/>
          </p:nvSpPr>
          <p:spPr>
            <a:xfrm>
              <a:off x="2232212" y="2651694"/>
              <a:ext cx="2715458" cy="793725"/>
            </a:xfrm>
            <a:prstGeom prst="foldedCorner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2400" b="1" dirty="0">
                  <a:solidFill>
                    <a:schemeClr val="tx1"/>
                  </a:solidFill>
                </a:rPr>
                <a:t>TUJUAN</a:t>
              </a:r>
            </a:p>
          </p:txBody>
        </p:sp>
        <p:sp>
          <p:nvSpPr>
            <p:cNvPr id="14" name="Snip Diagonal Corner Rectangle 13"/>
            <p:cNvSpPr/>
            <p:nvPr/>
          </p:nvSpPr>
          <p:spPr>
            <a:xfrm>
              <a:off x="4962485" y="2634232"/>
              <a:ext cx="7403483" cy="779438"/>
            </a:xfrm>
            <a:prstGeom prst="snip2Diag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Meningkatkan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tata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kelola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pemerintahan</a:t>
              </a:r>
              <a:r>
                <a:rPr lang="en-US" dirty="0">
                  <a:solidFill>
                    <a:schemeClr val="tx1"/>
                  </a:solidFill>
                </a:rPr>
                <a:t> yang </a:t>
              </a:r>
              <a:r>
                <a:rPr lang="en-US" dirty="0" err="1">
                  <a:solidFill>
                    <a:schemeClr val="tx1"/>
                  </a:solidFill>
                </a:rPr>
                <a:t>baik</a:t>
              </a:r>
              <a:endParaRPr lang="id-ID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endParaRPr lang="id-ID" dirty="0">
                <a:solidFill>
                  <a:schemeClr val="tx1"/>
                </a:solidFill>
              </a:endParaRPr>
            </a:p>
          </p:txBody>
        </p:sp>
        <p:sp>
          <p:nvSpPr>
            <p:cNvPr id="15" name="Snip Diagonal Corner Rectangle 14"/>
            <p:cNvSpPr/>
            <p:nvPr/>
          </p:nvSpPr>
          <p:spPr>
            <a:xfrm>
              <a:off x="6137137" y="3273975"/>
              <a:ext cx="5621398" cy="503221"/>
            </a:xfrm>
            <a:prstGeom prst="snip2DiagRect">
              <a:avLst/>
            </a:prstGeom>
            <a:solidFill>
              <a:srgbClr val="00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Indikator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tujuan</a:t>
              </a:r>
              <a:r>
                <a:rPr lang="en-US" dirty="0">
                  <a:solidFill>
                    <a:schemeClr val="tx1"/>
                  </a:solidFill>
                </a:rPr>
                <a:t> : </a:t>
              </a:r>
              <a:r>
                <a:rPr lang="en-US" dirty="0" err="1">
                  <a:solidFill>
                    <a:schemeClr val="tx1"/>
                  </a:solidFill>
                </a:rPr>
                <a:t>Indeks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Reformasi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Birokrasi</a:t>
              </a:r>
              <a:endParaRPr lang="id-ID" dirty="0">
                <a:solidFill>
                  <a:schemeClr val="tx1"/>
                </a:solidFill>
              </a:endParaRPr>
            </a:p>
          </p:txBody>
        </p:sp>
        <p:sp>
          <p:nvSpPr>
            <p:cNvPr id="16" name="Snip Diagonal Corner Rectangle 15"/>
            <p:cNvSpPr/>
            <p:nvPr/>
          </p:nvSpPr>
          <p:spPr>
            <a:xfrm>
              <a:off x="4947670" y="3758146"/>
              <a:ext cx="7020398" cy="927071"/>
            </a:xfrm>
            <a:prstGeom prst="snip2Diag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err="1" smtClean="0">
                  <a:solidFill>
                    <a:srgbClr val="FF0000"/>
                  </a:solidFill>
                </a:rPr>
                <a:t>Meningkatnya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 err="1">
                  <a:solidFill>
                    <a:srgbClr val="FF0000"/>
                  </a:solidFill>
                </a:rPr>
                <a:t>kualitas</a:t>
              </a:r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n-US" dirty="0" err="1">
                  <a:solidFill>
                    <a:srgbClr val="FF0000"/>
                  </a:solidFill>
                </a:rPr>
                <a:t>penyelenggaraan</a:t>
              </a:r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n-US" dirty="0" err="1">
                  <a:solidFill>
                    <a:srgbClr val="FF0000"/>
                  </a:solidFill>
                </a:rPr>
                <a:t>pemerintahan</a:t>
              </a:r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n-US" dirty="0" err="1">
                  <a:solidFill>
                    <a:srgbClr val="FF0000"/>
                  </a:solidFill>
                </a:rPr>
                <a:t>dan</a:t>
              </a:r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n-US" dirty="0" err="1">
                  <a:solidFill>
                    <a:srgbClr val="FF0000"/>
                  </a:solidFill>
                </a:rPr>
                <a:t>pelayanan</a:t>
              </a:r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n-US" dirty="0" err="1">
                  <a:solidFill>
                    <a:srgbClr val="FF0000"/>
                  </a:solidFill>
                </a:rPr>
                <a:t>publik</a:t>
              </a:r>
              <a:endParaRPr lang="id-ID" dirty="0">
                <a:solidFill>
                  <a:srgbClr val="FF0000"/>
                </a:solidFill>
              </a:endParaRPr>
            </a:p>
          </p:txBody>
        </p:sp>
        <p:sp>
          <p:nvSpPr>
            <p:cNvPr id="17" name="Snip Diagonal Corner Rectangle 16"/>
            <p:cNvSpPr/>
            <p:nvPr/>
          </p:nvSpPr>
          <p:spPr>
            <a:xfrm>
              <a:off x="5982468" y="4553235"/>
              <a:ext cx="5409187" cy="457186"/>
            </a:xfrm>
            <a:prstGeom prst="snip2DiagRect">
              <a:avLst/>
            </a:prstGeom>
            <a:solidFill>
              <a:srgbClr val="33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id-ID" dirty="0" smtClean="0">
                  <a:solidFill>
                    <a:schemeClr val="tx1"/>
                  </a:solidFill>
                </a:rPr>
                <a:t>INDIKATOR :  1. </a:t>
              </a:r>
              <a:r>
                <a:rPr lang="en-US" dirty="0" err="1">
                  <a:solidFill>
                    <a:schemeClr val="tx1"/>
                  </a:solidFill>
                </a:rPr>
                <a:t>Opini</a:t>
              </a:r>
              <a:r>
                <a:rPr lang="en-US" dirty="0">
                  <a:solidFill>
                    <a:schemeClr val="tx1"/>
                  </a:solidFill>
                </a:rPr>
                <a:t> BPK </a:t>
              </a:r>
              <a:endParaRPr lang="id-ID" dirty="0">
                <a:solidFill>
                  <a:schemeClr val="tx1"/>
                </a:solidFill>
              </a:endParaRPr>
            </a:p>
          </p:txBody>
        </p:sp>
        <p:sp>
          <p:nvSpPr>
            <p:cNvPr id="18" name="Snip Diagonal Corner Rectangle 17"/>
            <p:cNvSpPr/>
            <p:nvPr/>
          </p:nvSpPr>
          <p:spPr>
            <a:xfrm>
              <a:off x="5476792" y="4909048"/>
              <a:ext cx="4029798" cy="304790"/>
            </a:xfrm>
            <a:prstGeom prst="snip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id-ID" dirty="0">
                  <a:solidFill>
                    <a:schemeClr val="tx1"/>
                  </a:solidFill>
                </a:rPr>
                <a:t>2</a:t>
              </a:r>
              <a:r>
                <a:rPr lang="id-ID" dirty="0" smtClean="0">
                  <a:solidFill>
                    <a:schemeClr val="tx1"/>
                  </a:solidFill>
                </a:rPr>
                <a:t>. </a:t>
              </a:r>
              <a:r>
                <a:rPr lang="id-ID" dirty="0">
                  <a:solidFill>
                    <a:schemeClr val="tx1"/>
                  </a:solidFill>
                </a:rPr>
                <a:t>INDEKS SPBE</a:t>
              </a:r>
            </a:p>
          </p:txBody>
        </p:sp>
        <p:sp>
          <p:nvSpPr>
            <p:cNvPr id="19" name="Snip Diagonal Corner Rectangle 18"/>
            <p:cNvSpPr/>
            <p:nvPr/>
          </p:nvSpPr>
          <p:spPr>
            <a:xfrm>
              <a:off x="5806965" y="5243999"/>
              <a:ext cx="5843629" cy="331778"/>
            </a:xfrm>
            <a:prstGeom prst="snip2Diag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b="1" dirty="0">
                  <a:solidFill>
                    <a:schemeClr val="tx1"/>
                  </a:solidFill>
                </a:rPr>
                <a:t>3</a:t>
              </a:r>
              <a:r>
                <a:rPr lang="id-ID" b="1" dirty="0" smtClean="0">
                  <a:solidFill>
                    <a:schemeClr val="tx1"/>
                  </a:solidFill>
                </a:rPr>
                <a:t>. </a:t>
              </a:r>
              <a:r>
                <a:rPr lang="id-ID" b="1" dirty="0">
                  <a:solidFill>
                    <a:schemeClr val="tx1"/>
                  </a:solidFill>
                </a:rPr>
                <a:t>HASIL EVALUASI AKIP</a:t>
              </a:r>
            </a:p>
          </p:txBody>
        </p:sp>
      </p:grpSp>
      <p:sp>
        <p:nvSpPr>
          <p:cNvPr id="10" name="Snip Same Side Corner Rectangle 9"/>
          <p:cNvSpPr/>
          <p:nvPr/>
        </p:nvSpPr>
        <p:spPr>
          <a:xfrm>
            <a:off x="1135063" y="5786438"/>
            <a:ext cx="2411412" cy="825500"/>
          </a:xfrm>
          <a:prstGeom prst="snip2Same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b="1" dirty="0">
                <a:solidFill>
                  <a:schemeClr val="tx1"/>
                </a:solidFill>
              </a:rPr>
              <a:t>KETERKAITAN DENGAN RENSTRA</a:t>
            </a:r>
          </a:p>
        </p:txBody>
      </p:sp>
      <p:sp>
        <p:nvSpPr>
          <p:cNvPr id="23" name="Oval 22"/>
          <p:cNvSpPr/>
          <p:nvPr/>
        </p:nvSpPr>
        <p:spPr>
          <a:xfrm>
            <a:off x="4667250" y="6062663"/>
            <a:ext cx="2206625" cy="59055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1400" dirty="0"/>
              <a:t>BADAN KEPEGAWAIAN DAERAH</a:t>
            </a:r>
          </a:p>
        </p:txBody>
      </p:sp>
      <p:sp>
        <p:nvSpPr>
          <p:cNvPr id="24" name="Snip Diagonal Corner Rectangle 23"/>
          <p:cNvSpPr/>
          <p:nvPr/>
        </p:nvSpPr>
        <p:spPr>
          <a:xfrm>
            <a:off x="6767513" y="5795963"/>
            <a:ext cx="1919287" cy="273050"/>
          </a:xfrm>
          <a:prstGeom prst="snip2Diag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d-ID" dirty="0">
                <a:solidFill>
                  <a:schemeClr val="tx1"/>
                </a:solidFill>
              </a:rPr>
              <a:t>4</a:t>
            </a:r>
            <a:r>
              <a:rPr lang="id-ID" dirty="0" smtClean="0">
                <a:solidFill>
                  <a:schemeClr val="tx1"/>
                </a:solidFill>
              </a:rPr>
              <a:t>. </a:t>
            </a:r>
            <a:r>
              <a:rPr lang="id-ID" dirty="0">
                <a:solidFill>
                  <a:schemeClr val="tx1"/>
                </a:solidFill>
              </a:rPr>
              <a:t>IKM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04788" y="3043238"/>
            <a:ext cx="1141412" cy="1497012"/>
            <a:chOff x="1397062" y="713469"/>
            <a:chExt cx="1520679" cy="1878265"/>
          </a:xfrm>
        </p:grpSpPr>
        <p:sp>
          <p:nvSpPr>
            <p:cNvPr id="27" name="Pie 26"/>
            <p:cNvSpPr/>
            <p:nvPr/>
          </p:nvSpPr>
          <p:spPr>
            <a:xfrm rot="2700000">
              <a:off x="1775011" y="1677334"/>
              <a:ext cx="914400" cy="914400"/>
            </a:xfrm>
            <a:prstGeom prst="pie">
              <a:avLst>
                <a:gd name="adj1" fmla="val 10800000"/>
                <a:gd name="adj2" fmla="val 1620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397062" y="713469"/>
              <a:ext cx="1520679" cy="1071587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b="1" dirty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RPJMD</a:t>
              </a:r>
            </a:p>
            <a:p>
              <a:pPr algn="ctr">
                <a:defRPr/>
              </a:pPr>
              <a:r>
                <a:rPr lang="id-ID" b="1" dirty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2018-2023</a:t>
              </a:r>
            </a:p>
          </p:txBody>
        </p:sp>
      </p:grpSp>
      <p:cxnSp>
        <p:nvCxnSpPr>
          <p:cNvPr id="26" name="Straight Arrow Connector 25"/>
          <p:cNvCxnSpPr>
            <a:endCxn id="24" idx="1"/>
          </p:cNvCxnSpPr>
          <p:nvPr/>
        </p:nvCxnSpPr>
        <p:spPr>
          <a:xfrm flipV="1">
            <a:off x="6716713" y="6069013"/>
            <a:ext cx="1011237" cy="4429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73720"/>
            <a:ext cx="7755200" cy="11627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d-ID" sz="3600" b="1" dirty="0" smtClean="0"/>
              <a:t>PENYUSUNAN ADMINISTRASI DIKLAT DAN SERTIFIKASI JABATAN FUNGSIONAL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53212"/>
            <a:ext cx="8424935" cy="3568076"/>
          </a:xfrm>
        </p:spPr>
        <p:txBody>
          <a:bodyPr>
            <a:normAutofit/>
          </a:bodyPr>
          <a:lstStyle/>
          <a:p>
            <a:pPr marL="1171575" indent="-547688">
              <a:buClrTx/>
              <a:buFont typeface="Wingdings" panose="05000000000000000000" pitchFamily="2" charset="2"/>
              <a:buChar char="ð"/>
            </a:pPr>
            <a:r>
              <a:rPr lang="id-ID" sz="2400" b="1" dirty="0" smtClean="0"/>
              <a:t>YANG DIIKUTI OLEH </a:t>
            </a:r>
            <a:r>
              <a:rPr lang="en-ID" sz="2400" b="1" dirty="0" smtClean="0"/>
              <a:t>80</a:t>
            </a:r>
            <a:r>
              <a:rPr lang="id-ID" sz="2400" b="1" dirty="0" smtClean="0"/>
              <a:t> ORANG (</a:t>
            </a:r>
            <a:r>
              <a:rPr lang="en-ID" sz="2400" b="1" dirty="0" smtClean="0"/>
              <a:t>2</a:t>
            </a:r>
            <a:r>
              <a:rPr lang="id-ID" sz="2400" b="1" dirty="0" smtClean="0"/>
              <a:t> ANGKATAN) </a:t>
            </a:r>
          </a:p>
          <a:p>
            <a:pPr marL="623887" indent="0">
              <a:buClrTx/>
              <a:buNone/>
            </a:pPr>
            <a:endParaRPr lang="id-ID" sz="1100" b="1" dirty="0"/>
          </a:p>
          <a:p>
            <a:pPr marL="357188" indent="-90488">
              <a:buClrTx/>
              <a:buFont typeface="Wingdings" panose="05000000000000000000" pitchFamily="2" charset="2"/>
              <a:buChar char="Ø"/>
            </a:pPr>
            <a:r>
              <a:rPr lang="id-ID" sz="2800" dirty="0" smtClean="0"/>
              <a:t> </a:t>
            </a:r>
            <a:r>
              <a:rPr lang="id-ID" sz="2800" b="1" dirty="0" smtClean="0"/>
              <a:t>TUJUAN</a:t>
            </a:r>
          </a:p>
          <a:p>
            <a:pPr marL="628650" indent="-442913">
              <a:buClrTx/>
              <a:buNone/>
            </a:pPr>
            <a:r>
              <a:rPr lang="id-ID" dirty="0" smtClean="0">
                <a:sym typeface="Wingdings" panose="05000000000000000000" pitchFamily="2" charset="2"/>
              </a:rPr>
              <a:t>    </a:t>
            </a:r>
            <a:r>
              <a:rPr lang="id-ID" sz="2400" dirty="0" smtClean="0">
                <a:sym typeface="Wingdings" panose="05000000000000000000" pitchFamily="2" charset="2"/>
              </a:rPr>
              <a:t>Meningkatnya kemampuan aparatur dalam menerapkan dan mengembangkan hasil diklat dengan evaluasi dampak diklat</a:t>
            </a:r>
            <a:r>
              <a:rPr lang="en-ID" sz="2400" dirty="0" smtClean="0">
                <a:sym typeface="Wingdings" panose="05000000000000000000" pitchFamily="2" charset="2"/>
              </a:rPr>
              <a:t> (EDD)</a:t>
            </a:r>
            <a:r>
              <a:rPr lang="id-ID" sz="2400" dirty="0" smtClean="0">
                <a:sym typeface="Wingdings" panose="05000000000000000000" pitchFamily="2" charset="2"/>
              </a:rPr>
              <a:t> serta penyusunan </a:t>
            </a:r>
            <a:r>
              <a:rPr lang="en-ID" sz="2400" dirty="0" smtClean="0">
                <a:sym typeface="Wingdings" panose="05000000000000000000" pitchFamily="2" charset="2"/>
              </a:rPr>
              <a:t>SOP OPD.</a:t>
            </a:r>
            <a:endParaRPr lang="id-ID" sz="2400" dirty="0"/>
          </a:p>
        </p:txBody>
      </p:sp>
      <p:sp>
        <p:nvSpPr>
          <p:cNvPr id="4" name="Rectangle 3"/>
          <p:cNvSpPr/>
          <p:nvPr/>
        </p:nvSpPr>
        <p:spPr>
          <a:xfrm>
            <a:off x="611560" y="1556792"/>
            <a:ext cx="7755200" cy="498758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800" b="1" dirty="0"/>
          </a:p>
        </p:txBody>
      </p:sp>
      <p:sp>
        <p:nvSpPr>
          <p:cNvPr id="5" name="Down Arrow 4"/>
          <p:cNvSpPr/>
          <p:nvPr/>
        </p:nvSpPr>
        <p:spPr>
          <a:xfrm>
            <a:off x="4211960" y="1290487"/>
            <a:ext cx="277200" cy="34944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1176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383" y="260648"/>
            <a:ext cx="8568952" cy="1044665"/>
          </a:xfr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200" dirty="0" smtClean="0"/>
              <a:t>Pengelolaan Assessment Center</a:t>
            </a:r>
            <a:endParaRPr lang="id-ID" sz="36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772816"/>
            <a:ext cx="8229600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id-ID" sz="2800" b="1" dirty="0" smtClean="0"/>
              <a:t>MELALUI POLA PENGIRIMAN (KONTRIBUSI/PNBP)</a:t>
            </a:r>
          </a:p>
          <a:p>
            <a:pPr marL="714375" indent="-442913">
              <a:buNone/>
            </a:pPr>
            <a:r>
              <a:rPr lang="id-ID" sz="2800" dirty="0" smtClean="0">
                <a:sym typeface="Wingdings" panose="05000000000000000000" pitchFamily="2" charset="2"/>
              </a:rPr>
              <a:t> </a:t>
            </a:r>
            <a:r>
              <a:rPr lang="id-ID" sz="2800" dirty="0" smtClean="0"/>
              <a:t>PNS LINGKUP PEMDA MAGETAN.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6396" y="3162702"/>
            <a:ext cx="8643322" cy="120240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id-ID" sz="2800" b="1" dirty="0" smtClean="0"/>
              <a:t>TARGET</a:t>
            </a:r>
          </a:p>
          <a:p>
            <a:pPr marL="714375" indent="-442913">
              <a:buNone/>
            </a:pPr>
            <a:r>
              <a:rPr lang="id-ID" sz="2800" dirty="0" smtClean="0">
                <a:sym typeface="Wingdings" panose="05000000000000000000" pitchFamily="2" charset="2"/>
              </a:rPr>
              <a:t> </a:t>
            </a:r>
            <a:r>
              <a:rPr lang="id-ID" sz="2800" dirty="0" smtClean="0"/>
              <a:t>TAHUN 2022 = </a:t>
            </a:r>
            <a:r>
              <a:rPr lang="en-ID" sz="2800" dirty="0" smtClean="0"/>
              <a:t>100</a:t>
            </a:r>
            <a:r>
              <a:rPr lang="id-ID" sz="2800" dirty="0" smtClean="0"/>
              <a:t> ORANG</a:t>
            </a:r>
            <a:r>
              <a:rPr lang="en-ID" sz="2800" dirty="0" smtClean="0"/>
              <a:t> </a:t>
            </a:r>
            <a:r>
              <a:rPr lang="en-ID" sz="2800" dirty="0" err="1" smtClean="0"/>
              <a:t>Pejabat</a:t>
            </a:r>
            <a:r>
              <a:rPr lang="en-ID" sz="2800" dirty="0" smtClean="0"/>
              <a:t> </a:t>
            </a:r>
            <a:r>
              <a:rPr lang="en-ID" sz="2800" dirty="0" err="1" smtClean="0"/>
              <a:t>Eselon</a:t>
            </a:r>
            <a:r>
              <a:rPr lang="en-ID" sz="2800" dirty="0" smtClean="0"/>
              <a:t> IV ( </a:t>
            </a:r>
            <a:r>
              <a:rPr lang="en-ID" sz="2800" dirty="0" err="1" smtClean="0"/>
              <a:t>Pengawas</a:t>
            </a:r>
            <a:r>
              <a:rPr lang="en-ID" sz="2800" dirty="0" smtClean="0"/>
              <a:t>)</a:t>
            </a:r>
            <a:r>
              <a:rPr lang="id-ID" sz="2800" dirty="0" smtClean="0"/>
              <a:t>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6397" y="4616583"/>
            <a:ext cx="8229600" cy="15841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id-ID" b="1" dirty="0" smtClean="0"/>
              <a:t>TUJUAN</a:t>
            </a:r>
          </a:p>
          <a:p>
            <a:pPr marL="714375" indent="-357188">
              <a:buNone/>
            </a:pPr>
            <a:r>
              <a:rPr lang="id-ID" dirty="0">
                <a:sym typeface="Wingdings" panose="05000000000000000000" pitchFamily="2" charset="2"/>
              </a:rPr>
              <a:t> </a:t>
            </a:r>
            <a:r>
              <a:rPr lang="id-ID" dirty="0" smtClean="0">
                <a:sym typeface="Wingdings" panose="05000000000000000000" pitchFamily="2" charset="2"/>
              </a:rPr>
              <a:t>Untuk mengetahui kemampuan manajerial, yaitu dengan  memperoleh data potensi diri dan kompetensi PNS dalam suatu jabatan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xmlns="" val="337249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7" y="332656"/>
            <a:ext cx="6929487" cy="1054164"/>
          </a:xfrm>
          <a:solidFill>
            <a:srgbClr val="033EC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2800" dirty="0" smtClean="0"/>
              <a:t>Fasilitasi Sertifikasi Fungsional ASN</a:t>
            </a:r>
            <a:endParaRPr lang="id-ID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1886" y="1903854"/>
            <a:ext cx="7886701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id-ID" sz="2800" b="1" dirty="0" smtClean="0"/>
              <a:t>KEGIATAN</a:t>
            </a:r>
          </a:p>
          <a:p>
            <a:pPr marL="714375" indent="-442913">
              <a:buNone/>
            </a:pPr>
            <a:r>
              <a:rPr lang="id-ID" sz="2800" dirty="0" smtClean="0">
                <a:sym typeface="Wingdings" panose="05000000000000000000" pitchFamily="2" charset="2"/>
              </a:rPr>
              <a:t> </a:t>
            </a:r>
            <a:r>
              <a:rPr lang="id-ID" sz="2800" dirty="0" smtClean="0">
                <a:sym typeface="Wingdings" panose="05000000000000000000" pitchFamily="2" charset="2"/>
              </a:rPr>
              <a:t></a:t>
            </a:r>
            <a:r>
              <a:rPr lang="fi-FI" sz="2800" dirty="0" smtClean="0"/>
              <a:t>Melaksanakan</a:t>
            </a:r>
            <a:r>
              <a:rPr lang="id-ID" sz="2800" dirty="0" smtClean="0"/>
              <a:t> sertifikasi pejabat fungsional</a:t>
            </a:r>
            <a:endParaRPr lang="id-ID" sz="28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6425" y="4005064"/>
            <a:ext cx="7886701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id-ID" sz="2800" b="1" dirty="0" smtClean="0"/>
              <a:t>TUJUAN</a:t>
            </a:r>
          </a:p>
          <a:p>
            <a:pPr marL="714375" indent="-442913">
              <a:buNone/>
            </a:pPr>
            <a:r>
              <a:rPr lang="id-ID" sz="2800" dirty="0" smtClean="0">
                <a:sym typeface="Wingdings" panose="05000000000000000000" pitchFamily="2" charset="2"/>
              </a:rPr>
              <a:t>  </a:t>
            </a:r>
            <a:r>
              <a:rPr lang="id-ID" sz="2800" dirty="0" smtClean="0">
                <a:sym typeface="Wingdings" panose="05000000000000000000" pitchFamily="2" charset="2"/>
              </a:rPr>
              <a:t>Meningkatkan kompetensi PNS sesuai bidang dan fungsinya</a:t>
            </a:r>
            <a:endParaRPr lang="id-ID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44713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1"/>
            <a:ext cx="9396536" cy="836712"/>
          </a:xfr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d-ID" sz="2800" b="1" dirty="0" smtClean="0"/>
              <a:t>KOORDINASI DAN KERJASAMA PELAKSANAAN DIKLAT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2585448"/>
          </a:xfrm>
        </p:spPr>
        <p:txBody>
          <a:bodyPr>
            <a:noAutofit/>
          </a:bodyPr>
          <a:lstStyle/>
          <a:p>
            <a:pPr marL="449263" indent="-3587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800" dirty="0" smtClean="0"/>
              <a:t>1. </a:t>
            </a:r>
            <a:r>
              <a:rPr lang="id-ID" sz="2600" dirty="0" smtClean="0"/>
              <a:t>Pelatihan Kepemimpinan Nasional (</a:t>
            </a:r>
            <a:r>
              <a:rPr lang="id-ID" sz="2600" dirty="0" smtClean="0"/>
              <a:t>PKN)      TINGKAT II </a:t>
            </a:r>
          </a:p>
          <a:p>
            <a:pPr marL="35718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ð"/>
            </a:pPr>
            <a:r>
              <a:rPr lang="id-ID" dirty="0" smtClean="0"/>
              <a:t>10</a:t>
            </a:r>
            <a:r>
              <a:rPr lang="id-ID" sz="2800" dirty="0" smtClean="0"/>
              <a:t> </a:t>
            </a:r>
            <a:r>
              <a:rPr lang="id-ID" sz="2800" dirty="0" smtClean="0"/>
              <a:t>Orang dari pejabat Eselon II</a:t>
            </a:r>
            <a:endParaRPr lang="id-ID" sz="2800" dirty="0" smtClean="0"/>
          </a:p>
          <a:p>
            <a:pPr marL="449263" indent="-3587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800" dirty="0" smtClean="0"/>
              <a:t>2. </a:t>
            </a:r>
            <a:r>
              <a:rPr lang="id-ID" sz="2800" dirty="0" smtClean="0"/>
              <a:t>Pelatihan </a:t>
            </a:r>
            <a:r>
              <a:rPr lang="id-ID" sz="2800" dirty="0" smtClean="0"/>
              <a:t>K</a:t>
            </a:r>
            <a:r>
              <a:rPr lang="id-ID" sz="2800" dirty="0" smtClean="0"/>
              <a:t>epemimpinan Administrator (</a:t>
            </a:r>
            <a:r>
              <a:rPr lang="id-ID" sz="2800" dirty="0" smtClean="0"/>
              <a:t>PKA)</a:t>
            </a:r>
          </a:p>
          <a:p>
            <a:pPr marL="90488" indent="-47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800" dirty="0" smtClean="0">
                <a:sym typeface="Wingdings" panose="05000000000000000000" pitchFamily="2" charset="2"/>
              </a:rPr>
              <a:t>    1</a:t>
            </a:r>
            <a:r>
              <a:rPr lang="id-ID" sz="2800" dirty="0" smtClean="0"/>
              <a:t>5 </a:t>
            </a:r>
            <a:r>
              <a:rPr lang="id-ID" sz="2800" dirty="0" smtClean="0"/>
              <a:t>Orang dari pejabat Eselon III</a:t>
            </a:r>
            <a:endParaRPr lang="id-ID" sz="2800" dirty="0" smtClean="0"/>
          </a:p>
          <a:p>
            <a:pPr marL="90488" indent="-47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800" dirty="0" smtClean="0"/>
              <a:t>3. </a:t>
            </a:r>
            <a:r>
              <a:rPr lang="id-ID" sz="2800" dirty="0" smtClean="0"/>
              <a:t>Pelatihan Kepemimpinan </a:t>
            </a:r>
            <a:r>
              <a:rPr lang="id-ID" sz="2800" dirty="0" smtClean="0"/>
              <a:t>P</a:t>
            </a:r>
            <a:r>
              <a:rPr lang="id-ID" sz="2800" dirty="0" smtClean="0"/>
              <a:t>engawas (</a:t>
            </a:r>
            <a:r>
              <a:rPr lang="id-ID" sz="2800" dirty="0" smtClean="0"/>
              <a:t>PKP)</a:t>
            </a:r>
          </a:p>
          <a:p>
            <a:pPr marL="90488" indent="-47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800" dirty="0" smtClean="0">
                <a:sym typeface="Wingdings" panose="05000000000000000000" pitchFamily="2" charset="2"/>
              </a:rPr>
              <a:t>   20</a:t>
            </a:r>
            <a:r>
              <a:rPr lang="id-ID" sz="2800" dirty="0" smtClean="0"/>
              <a:t> </a:t>
            </a:r>
            <a:r>
              <a:rPr lang="id-ID" sz="2800" dirty="0" smtClean="0"/>
              <a:t>Orang dari pejabat eselon IV</a:t>
            </a:r>
            <a:endParaRPr lang="id-ID" sz="2800" dirty="0" smtClean="0"/>
          </a:p>
          <a:p>
            <a:pPr marL="357188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d-ID" sz="28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980728"/>
            <a:ext cx="8208912" cy="7920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id-ID" sz="2800" b="1" dirty="0" smtClean="0"/>
              <a:t>MELALUI POLA KONTRIBUSI (PNBP)</a:t>
            </a:r>
          </a:p>
          <a:p>
            <a:pPr marL="357188" indent="0">
              <a:buNone/>
            </a:pPr>
            <a:r>
              <a:rPr lang="id-ID" sz="2800" dirty="0" smtClean="0"/>
              <a:t>KEGIATAN:</a:t>
            </a:r>
            <a:endParaRPr lang="id-ID" sz="2800" dirty="0"/>
          </a:p>
          <a:p>
            <a:pPr marL="0" indent="0">
              <a:buNone/>
            </a:pPr>
            <a:endParaRPr lang="id-ID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09940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19" y="142852"/>
            <a:ext cx="8358247" cy="1285884"/>
          </a:xfr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d-ID" sz="3200" b="1" dirty="0" smtClean="0"/>
              <a:t>Penyelenggaraan ,pengembangan kompetensi bagi pimpinan daerah,jabatanpimpinan tinggi,jabatan fungsional,kepemimpinan,dan prajabatan</a:t>
            </a:r>
            <a:endParaRPr lang="id-ID" sz="32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7158" y="1428736"/>
            <a:ext cx="8229600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id-ID" sz="2800" b="1" dirty="0" smtClean="0"/>
              <a:t>MELALUI POLA KONTRIBUSI (PNBP)</a:t>
            </a:r>
          </a:p>
          <a:p>
            <a:pPr marL="714375" indent="-442913">
              <a:buNone/>
            </a:pPr>
            <a:r>
              <a:rPr lang="id-ID" sz="2800" dirty="0" smtClean="0">
                <a:sym typeface="Wingdings" panose="05000000000000000000" pitchFamily="2" charset="2"/>
              </a:rPr>
              <a:t> </a:t>
            </a:r>
            <a:r>
              <a:rPr lang="id-ID" sz="2800" dirty="0"/>
              <a:t> </a:t>
            </a:r>
            <a:r>
              <a:rPr lang="id-ID" sz="2800" dirty="0" smtClean="0"/>
              <a:t>Pelatihan dasar (latsar)</a:t>
            </a:r>
          </a:p>
          <a:p>
            <a:pPr marL="714375" indent="-357188">
              <a:buNone/>
            </a:pPr>
            <a:r>
              <a:rPr lang="id-ID" sz="2800" dirty="0" smtClean="0">
                <a:sym typeface="Wingdings" panose="05000000000000000000" pitchFamily="2" charset="2"/>
              </a:rPr>
              <a:t></a:t>
            </a:r>
            <a:r>
              <a:rPr lang="id-ID" sz="2800" dirty="0" smtClean="0"/>
              <a:t> Bagi cpns formasi tahun 202</a:t>
            </a:r>
            <a:r>
              <a:rPr lang="en-ID" sz="2800" dirty="0" smtClean="0"/>
              <a:t>1</a:t>
            </a:r>
            <a:endParaRPr lang="id-ID" sz="28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7158" y="2928934"/>
            <a:ext cx="82296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id-ID" b="1" dirty="0" smtClean="0"/>
              <a:t>TUJUAN</a:t>
            </a:r>
          </a:p>
          <a:p>
            <a:pPr marL="728662" indent="-457200">
              <a:buFont typeface="Wingdings" panose="05000000000000000000" pitchFamily="2" charset="2"/>
              <a:buChar char="ð"/>
            </a:pPr>
            <a:r>
              <a:rPr lang="id-ID" dirty="0" smtClean="0"/>
              <a:t>MEMBERIKAN </a:t>
            </a:r>
            <a:r>
              <a:rPr lang="id-ID" dirty="0"/>
              <a:t>PENGETAHUAN UNTUK </a:t>
            </a:r>
            <a:r>
              <a:rPr lang="id-ID" dirty="0" smtClean="0"/>
              <a:t>:</a:t>
            </a:r>
          </a:p>
          <a:p>
            <a:pPr marL="900113">
              <a:buAutoNum type="arabicPeriod"/>
            </a:pPr>
            <a:r>
              <a:rPr lang="id-ID" dirty="0" smtClean="0"/>
              <a:t>Pembentukan wawasan kebangsaan</a:t>
            </a:r>
          </a:p>
          <a:p>
            <a:pPr marL="900113">
              <a:buAutoNum type="arabicPeriod"/>
            </a:pPr>
            <a:r>
              <a:rPr lang="id-ID" dirty="0" smtClean="0"/>
              <a:t>Kepribadian dan etika pns</a:t>
            </a:r>
          </a:p>
          <a:p>
            <a:pPr marL="900113">
              <a:buAutoNum type="arabicPeriod"/>
            </a:pPr>
            <a:r>
              <a:rPr lang="id-ID" dirty="0" smtClean="0"/>
              <a:t>Pengetahuan dasar tentang sistem penyelenggaraan pemerintahan, </a:t>
            </a:r>
          </a:p>
          <a:p>
            <a:pPr marL="900113">
              <a:buAutoNum type="arabicPeriod"/>
            </a:pPr>
            <a:r>
              <a:rPr lang="id-ID" dirty="0" smtClean="0"/>
              <a:t>Bidang tugas dan budaya organisasinya</a:t>
            </a:r>
            <a:endParaRPr lang="id-ID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0" y="6021288"/>
            <a:ext cx="9143999" cy="83671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id-ID" sz="2400" b="1" dirty="0"/>
              <a:t>SUPAYA MAMPU MELAKSANAKAN TUGAS DAN PERANNYA SEBAGAI PELAYAN MASYARAKAT. </a:t>
            </a:r>
          </a:p>
        </p:txBody>
      </p:sp>
      <p:sp>
        <p:nvSpPr>
          <p:cNvPr id="8" name="Down Arrow 7"/>
          <p:cNvSpPr/>
          <p:nvPr/>
        </p:nvSpPr>
        <p:spPr>
          <a:xfrm>
            <a:off x="3639989" y="5697252"/>
            <a:ext cx="792088" cy="432048"/>
          </a:xfrm>
          <a:prstGeom prst="downArrow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07679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3"/>
            <a:ext cx="9144000" cy="1054164"/>
          </a:xfrm>
          <a:solidFill>
            <a:srgbClr val="00FFFF"/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id-ID" sz="3200" b="1" dirty="0" smtClean="0">
                <a:latin typeface="Arial Rounded MT Bold" panose="020F0704030504030204" pitchFamily="34" charset="0"/>
              </a:rPr>
              <a:t>PENGELOLAAN PENDIDIKAN LANJUTAN</a:t>
            </a:r>
            <a:endParaRPr lang="id-ID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2982" y="1359672"/>
            <a:ext cx="8229600" cy="262943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id-ID" sz="2800" b="1" dirty="0" smtClean="0"/>
              <a:t>TERDIRI DARI:</a:t>
            </a:r>
          </a:p>
          <a:p>
            <a:pPr marL="714375" indent="-442913">
              <a:buNone/>
            </a:pPr>
            <a:r>
              <a:rPr lang="id-ID" sz="2800" dirty="0" smtClean="0">
                <a:sym typeface="Wingdings" panose="05000000000000000000" pitchFamily="2" charset="2"/>
              </a:rPr>
              <a:t> 1. </a:t>
            </a:r>
            <a:r>
              <a:rPr lang="id-ID" sz="2800" dirty="0" smtClean="0"/>
              <a:t>Penerbitan keputusan bupati tentang tugas belajar dan pemberian bantuan tugas belajar bagi PNS</a:t>
            </a:r>
            <a:endParaRPr lang="id-ID" sz="2800" dirty="0" smtClean="0"/>
          </a:p>
          <a:p>
            <a:pPr marL="714375" indent="-442913">
              <a:buNone/>
            </a:pPr>
            <a:r>
              <a:rPr lang="id-ID" sz="2800" dirty="0">
                <a:sym typeface="Wingdings" panose="05000000000000000000" pitchFamily="2" charset="2"/>
              </a:rPr>
              <a:t> </a:t>
            </a:r>
            <a:r>
              <a:rPr lang="id-ID" sz="2800" dirty="0" smtClean="0">
                <a:sym typeface="Wingdings" panose="05000000000000000000" pitchFamily="2" charset="2"/>
              </a:rPr>
              <a:t>2. </a:t>
            </a:r>
            <a:r>
              <a:rPr lang="id-ID" sz="2800" dirty="0" smtClean="0"/>
              <a:t>PENERBITAN SURAT </a:t>
            </a:r>
            <a:r>
              <a:rPr lang="id-ID" sz="2800" dirty="0"/>
              <a:t>IJIN </a:t>
            </a:r>
            <a:r>
              <a:rPr lang="id-ID" sz="2800" dirty="0" smtClean="0"/>
              <a:t>BELAJAR</a:t>
            </a:r>
          </a:p>
          <a:p>
            <a:pPr marL="1071563" indent="-442913">
              <a:buNone/>
            </a:pPr>
            <a:r>
              <a:rPr lang="id-ID" sz="2800" dirty="0">
                <a:sym typeface="Wingdings" panose="05000000000000000000" pitchFamily="2" charset="2"/>
              </a:rPr>
              <a:t> </a:t>
            </a:r>
            <a:r>
              <a:rPr lang="id-ID" sz="2800" dirty="0"/>
              <a:t> </a:t>
            </a:r>
            <a:r>
              <a:rPr lang="id-ID" sz="2800" dirty="0" smtClean="0"/>
              <a:t>Untuk pendidikan D </a:t>
            </a:r>
            <a:r>
              <a:rPr lang="id-ID" sz="2800" dirty="0"/>
              <a:t>III, S1/D IV, S2, S3 </a:t>
            </a:r>
            <a:r>
              <a:rPr lang="id-ID" sz="2800" dirty="0" smtClean="0"/>
              <a:t>Dan Dokter </a:t>
            </a:r>
            <a:r>
              <a:rPr lang="id-ID" sz="2800" dirty="0" smtClean="0"/>
              <a:t>S</a:t>
            </a:r>
            <a:r>
              <a:rPr lang="id-ID" sz="2800" dirty="0" smtClean="0"/>
              <a:t>pesialis</a:t>
            </a:r>
            <a:endParaRPr lang="id-ID" sz="2800" dirty="0" smtClean="0"/>
          </a:p>
          <a:p>
            <a:pPr marL="985838" indent="-271463">
              <a:buNone/>
            </a:pPr>
            <a:r>
              <a:rPr lang="id-ID" sz="2800" dirty="0">
                <a:sym typeface="Wingdings" panose="05000000000000000000" pitchFamily="2" charset="2"/>
              </a:rPr>
              <a:t></a:t>
            </a:r>
            <a:r>
              <a:rPr lang="id-ID" sz="2800" dirty="0"/>
              <a:t> </a:t>
            </a:r>
            <a:r>
              <a:rPr lang="id-ID" sz="3000" dirty="0"/>
              <a:t>3</a:t>
            </a:r>
            <a:r>
              <a:rPr lang="id-ID" sz="3000" dirty="0" smtClean="0"/>
              <a:t>0 </a:t>
            </a:r>
            <a:r>
              <a:rPr lang="id-ID" sz="3000" dirty="0" smtClean="0"/>
              <a:t>Orang </a:t>
            </a:r>
            <a:endParaRPr lang="id-ID" sz="3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2982" y="4077072"/>
            <a:ext cx="8568952" cy="2629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id-ID" sz="2800" b="1" dirty="0" smtClean="0"/>
              <a:t>TUJUAN:</a:t>
            </a:r>
          </a:p>
          <a:p>
            <a:pPr marL="800100" indent="-528638">
              <a:buNone/>
            </a:pPr>
            <a:r>
              <a:rPr lang="id-ID" sz="2800" dirty="0" smtClean="0">
                <a:sym typeface="Wingdings" panose="05000000000000000000" pitchFamily="2" charset="2"/>
              </a:rPr>
              <a:t> </a:t>
            </a:r>
            <a:r>
              <a:rPr lang="id-ID" sz="2800" dirty="0">
                <a:sym typeface="Wingdings" panose="05000000000000000000" pitchFamily="2" charset="2"/>
              </a:rPr>
              <a:t> </a:t>
            </a:r>
            <a:r>
              <a:rPr lang="id-ID" sz="2800" dirty="0"/>
              <a:t> </a:t>
            </a:r>
            <a:r>
              <a:rPr lang="id-ID" sz="2600" dirty="0" smtClean="0"/>
              <a:t>Memberikan kesempatan bagi asn dilingkungan </a:t>
            </a:r>
            <a:r>
              <a:rPr lang="id-ID" sz="2600" dirty="0" smtClean="0"/>
              <a:t>P</a:t>
            </a:r>
            <a:r>
              <a:rPr lang="id-ID" sz="2600" dirty="0" smtClean="0"/>
              <a:t>emerintah Kabupaten Magetan untuk meningkatkan kompetensi dan profesionalisme ASN melalui jalur pendidikan formal sesuai dengan kebutuhan</a:t>
            </a:r>
            <a:endParaRPr lang="id-ID" sz="2600" dirty="0"/>
          </a:p>
        </p:txBody>
      </p:sp>
    </p:spTree>
    <p:extLst>
      <p:ext uri="{BB962C8B-B14F-4D97-AF65-F5344CB8AC3E}">
        <p14:creationId xmlns:p14="http://schemas.microsoft.com/office/powerpoint/2010/main" xmlns="" val="229172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00241"/>
            <a:ext cx="8229600" cy="2000264"/>
          </a:xfrm>
        </p:spPr>
        <p:txBody>
          <a:bodyPr>
            <a:normAutofit/>
          </a:bodyPr>
          <a:lstStyle/>
          <a:p>
            <a:r>
              <a:rPr lang="id-ID" sz="2800" dirty="0" smtClean="0"/>
              <a:t>Mengirim peserta diklat </a:t>
            </a:r>
            <a:r>
              <a:rPr lang="en-ID" sz="2800" dirty="0" err="1" smtClean="0"/>
              <a:t>teknik</a:t>
            </a:r>
            <a:r>
              <a:rPr lang="en-ID" sz="2800" dirty="0" smtClean="0"/>
              <a:t> PBJ </a:t>
            </a:r>
            <a:r>
              <a:rPr lang="en-ID" sz="2800" dirty="0" err="1" smtClean="0"/>
              <a:t>dan</a:t>
            </a:r>
            <a:r>
              <a:rPr lang="en-ID" sz="2800" dirty="0" smtClean="0"/>
              <a:t> </a:t>
            </a:r>
            <a:r>
              <a:rPr lang="en-ID" sz="2800" dirty="0" err="1" smtClean="0"/>
              <a:t>diklat</a:t>
            </a:r>
            <a:r>
              <a:rPr lang="en-ID" sz="2800" dirty="0" smtClean="0"/>
              <a:t> </a:t>
            </a:r>
            <a:r>
              <a:rPr lang="en-ID" sz="2800" dirty="0" err="1" smtClean="0"/>
              <a:t>teknis</a:t>
            </a:r>
            <a:r>
              <a:rPr lang="en-ID" sz="2800" dirty="0" smtClean="0"/>
              <a:t> </a:t>
            </a:r>
            <a:r>
              <a:rPr lang="en-ID" sz="2800" dirty="0" err="1" smtClean="0"/>
              <a:t>fungsi</a:t>
            </a:r>
            <a:r>
              <a:rPr lang="en-ID" sz="2800" dirty="0" smtClean="0"/>
              <a:t> yang lain. </a:t>
            </a: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Tujuan</a:t>
            </a:r>
            <a:r>
              <a:rPr lang="en-ID" sz="2800" dirty="0" smtClean="0"/>
              <a:t>:</a:t>
            </a: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      </a:t>
            </a:r>
            <a:r>
              <a:rPr lang="id-ID" sz="2800" dirty="0" smtClean="0"/>
              <a:t>Meningkatkan </a:t>
            </a:r>
            <a:r>
              <a:rPr lang="id-ID" sz="2800" dirty="0" smtClean="0"/>
              <a:t>kompetensi teknis </a:t>
            </a:r>
            <a:r>
              <a:rPr lang="en-ID" sz="2800" dirty="0" smtClean="0"/>
              <a:t>ASN.</a:t>
            </a:r>
          </a:p>
          <a:p>
            <a:pPr>
              <a:buNone/>
            </a:pPr>
            <a:endParaRPr lang="id-ID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0034" y="285728"/>
            <a:ext cx="8143932" cy="1643074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id-ID" sz="2800" b="1" dirty="0" smtClean="0"/>
              <a:t>Penyelenggaraan Pengembangan Kompetensi Teknis Umum, Inti, dan pilihan bagi Jabatan Administrasi Penyelenggara Urusan Pemerintahan Konkuren, Perangkat Daerah Penunjang, dan Urusan Pemerintahan Umum</a:t>
            </a:r>
            <a:endParaRPr kumimoji="0" lang="id-ID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2764903"/>
          </a:xfrm>
        </p:spPr>
        <p:txBody>
          <a:bodyPr/>
          <a:lstStyle/>
          <a:p>
            <a:r>
              <a:rPr lang="id-ID" dirty="0" smtClean="0"/>
              <a:t>Meningkatkan kapasitas dan pengembangan kompetensi aparatur</a:t>
            </a:r>
            <a:r>
              <a:rPr lang="en-ID" dirty="0" smtClean="0"/>
              <a:t> </a:t>
            </a:r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sosialisasi</a:t>
            </a:r>
            <a:r>
              <a:rPr lang="en-ID" dirty="0" smtClean="0"/>
              <a:t> </a:t>
            </a:r>
            <a:r>
              <a:rPr lang="en-ID" dirty="0" err="1" smtClean="0"/>
              <a:t>peraturan</a:t>
            </a:r>
            <a:r>
              <a:rPr lang="en-ID" dirty="0" smtClean="0"/>
              <a:t> </a:t>
            </a:r>
            <a:r>
              <a:rPr lang="en-ID" dirty="0" err="1" smtClean="0"/>
              <a:t>terkait</a:t>
            </a:r>
            <a:r>
              <a:rPr lang="en-ID" dirty="0" smtClean="0"/>
              <a:t> </a:t>
            </a:r>
            <a:r>
              <a:rPr lang="en-ID" dirty="0" err="1" smtClean="0"/>
              <a:t>jabatan</a:t>
            </a:r>
            <a:r>
              <a:rPr lang="en-ID" dirty="0" smtClean="0"/>
              <a:t> </a:t>
            </a:r>
            <a:r>
              <a:rPr lang="en-ID" dirty="0" err="1" smtClean="0"/>
              <a:t>fungsional</a:t>
            </a:r>
            <a:r>
              <a:rPr lang="en-ID" dirty="0" smtClean="0"/>
              <a:t> ASN.</a:t>
            </a:r>
          </a:p>
          <a:p>
            <a:pPr marL="0" indent="0">
              <a:buNone/>
            </a:pPr>
            <a:endParaRPr lang="en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3528" y="188640"/>
            <a:ext cx="8424936" cy="1382972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s-ES" sz="2800" b="1" dirty="0" err="1" smtClean="0"/>
              <a:t>Sosialisasi</a:t>
            </a:r>
            <a:r>
              <a:rPr lang="es-ES" sz="2800" b="1" dirty="0" smtClean="0"/>
              <a:t> dan </a:t>
            </a:r>
            <a:r>
              <a:rPr lang="es-ES" sz="2800" b="1" dirty="0" err="1" smtClean="0"/>
              <a:t>Penyebaran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Informasi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Jabatan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Fungsional</a:t>
            </a:r>
            <a:r>
              <a:rPr lang="es-ES" sz="2800" b="1" dirty="0" smtClean="0"/>
              <a:t> ASN</a:t>
            </a:r>
            <a:endParaRPr kumimoji="0" lang="id-ID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sarang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39752" y="2880569"/>
            <a:ext cx="4357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1268413"/>
            <a:ext cx="1547813" cy="5195887"/>
            <a:chOff x="276" y="1267886"/>
            <a:chExt cx="2063447" cy="4572464"/>
          </a:xfrm>
        </p:grpSpPr>
        <p:sp>
          <p:nvSpPr>
            <p:cNvPr id="3" name="Folded Corner 2"/>
            <p:cNvSpPr/>
            <p:nvPr/>
          </p:nvSpPr>
          <p:spPr>
            <a:xfrm>
              <a:off x="276" y="1267886"/>
              <a:ext cx="2063447" cy="3601532"/>
            </a:xfrm>
            <a:prstGeom prst="foldedCorne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US" dirty="0" err="1">
                  <a:solidFill>
                    <a:srgbClr val="FFFF00"/>
                  </a:solidFill>
                </a:rPr>
                <a:t>Meningkatnya</a:t>
              </a:r>
              <a:r>
                <a:rPr lang="en-US" dirty="0">
                  <a:solidFill>
                    <a:srgbClr val="FFFF00"/>
                  </a:solidFill>
                </a:rPr>
                <a:t> </a:t>
              </a:r>
              <a:r>
                <a:rPr lang="en-US" dirty="0" err="1">
                  <a:solidFill>
                    <a:srgbClr val="FFFF00"/>
                  </a:solidFill>
                </a:rPr>
                <a:t>kualitas</a:t>
              </a:r>
              <a:r>
                <a:rPr lang="en-US" dirty="0">
                  <a:solidFill>
                    <a:srgbClr val="FFFF00"/>
                  </a:solidFill>
                </a:rPr>
                <a:t> </a:t>
              </a:r>
              <a:r>
                <a:rPr lang="en-US" dirty="0" err="1">
                  <a:solidFill>
                    <a:srgbClr val="FFFF00"/>
                  </a:solidFill>
                </a:rPr>
                <a:t>penyelenggaraan</a:t>
              </a:r>
              <a:r>
                <a:rPr lang="en-US" dirty="0">
                  <a:solidFill>
                    <a:srgbClr val="FFFF00"/>
                  </a:solidFill>
                </a:rPr>
                <a:t> </a:t>
              </a:r>
              <a:r>
                <a:rPr lang="en-US" dirty="0" err="1">
                  <a:solidFill>
                    <a:srgbClr val="FFFF00"/>
                  </a:solidFill>
                </a:rPr>
                <a:t>pemerintahan</a:t>
              </a:r>
              <a:r>
                <a:rPr lang="en-US" dirty="0">
                  <a:solidFill>
                    <a:srgbClr val="FFFF00"/>
                  </a:solidFill>
                </a:rPr>
                <a:t> </a:t>
              </a:r>
              <a:r>
                <a:rPr lang="en-US" dirty="0" err="1">
                  <a:solidFill>
                    <a:srgbClr val="FFFF00"/>
                  </a:solidFill>
                </a:rPr>
                <a:t>dan</a:t>
              </a:r>
              <a:r>
                <a:rPr lang="en-US" dirty="0">
                  <a:solidFill>
                    <a:srgbClr val="FFFF00"/>
                  </a:solidFill>
                </a:rPr>
                <a:t> </a:t>
              </a:r>
              <a:r>
                <a:rPr lang="en-US" dirty="0" err="1">
                  <a:solidFill>
                    <a:srgbClr val="FFFF00"/>
                  </a:solidFill>
                </a:rPr>
                <a:t>pelayanan</a:t>
              </a:r>
              <a:r>
                <a:rPr lang="en-US" dirty="0">
                  <a:solidFill>
                    <a:srgbClr val="FFFF00"/>
                  </a:solidFill>
                </a:rPr>
                <a:t> </a:t>
              </a:r>
              <a:r>
                <a:rPr lang="en-US" dirty="0" err="1">
                  <a:solidFill>
                    <a:srgbClr val="FFFF00"/>
                  </a:solidFill>
                </a:rPr>
                <a:t>publik</a:t>
              </a:r>
              <a:endParaRPr lang="id-ID" dirty="0">
                <a:solidFill>
                  <a:srgbClr val="FFFF00"/>
                </a:solidFill>
              </a:endParaRPr>
            </a:p>
            <a:p>
              <a:pPr>
                <a:defRPr/>
              </a:pPr>
              <a:endParaRPr lang="id-ID" dirty="0"/>
            </a:p>
            <a:p>
              <a:pPr>
                <a:defRPr/>
              </a:pPr>
              <a:endParaRPr lang="id-ID" dirty="0"/>
            </a:p>
            <a:p>
              <a:pPr>
                <a:defRPr/>
              </a:pPr>
              <a:endParaRPr lang="id-ID" dirty="0"/>
            </a:p>
          </p:txBody>
        </p:sp>
        <p:sp>
          <p:nvSpPr>
            <p:cNvPr id="4" name="Folded Corner 3"/>
            <p:cNvSpPr/>
            <p:nvPr/>
          </p:nvSpPr>
          <p:spPr>
            <a:xfrm>
              <a:off x="276" y="3500333"/>
              <a:ext cx="1968210" cy="2340017"/>
            </a:xfrm>
            <a:prstGeom prst="foldedCorner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id-ID" sz="1600" dirty="0">
                  <a:solidFill>
                    <a:srgbClr val="00B0F0"/>
                  </a:solidFill>
                </a:rPr>
                <a:t>Indikator :</a:t>
              </a:r>
            </a:p>
            <a:p>
              <a:pPr marL="342900" indent="-342900">
                <a:buFontTx/>
                <a:buAutoNum type="arabicPeriod"/>
                <a:defRPr/>
              </a:pPr>
              <a:r>
                <a:rPr lang="id-ID" sz="1600" dirty="0">
                  <a:solidFill>
                    <a:srgbClr val="00B0F0"/>
                  </a:solidFill>
                </a:rPr>
                <a:t>Opini BPK</a:t>
              </a:r>
            </a:p>
            <a:p>
              <a:pPr marL="342900" indent="-342900">
                <a:buFontTx/>
                <a:buAutoNum type="arabicPeriod"/>
                <a:defRPr/>
              </a:pPr>
              <a:r>
                <a:rPr lang="id-ID" sz="1600" dirty="0">
                  <a:solidFill>
                    <a:srgbClr val="00B0F0"/>
                  </a:solidFill>
                </a:rPr>
                <a:t>Indeks SPBE</a:t>
              </a:r>
            </a:p>
            <a:p>
              <a:pPr marL="342900" indent="-342900">
                <a:buFontTx/>
                <a:buAutoNum type="arabicPeriod"/>
                <a:defRPr/>
              </a:pPr>
              <a:r>
                <a:rPr lang="id-ID" sz="1600" dirty="0">
                  <a:solidFill>
                    <a:srgbClr val="00B0F0"/>
                  </a:solidFill>
                </a:rPr>
                <a:t>Hasil Evaluasi AKIP</a:t>
              </a:r>
              <a:r>
                <a:rPr lang="id-ID" sz="1600" dirty="0">
                  <a:solidFill>
                    <a:schemeClr val="accent3">
                      <a:lumMod val="75000"/>
                    </a:schemeClr>
                  </a:solidFill>
                </a:rPr>
                <a:t> </a:t>
              </a:r>
              <a:endParaRPr lang="id-ID" sz="1600" dirty="0" smtClean="0">
                <a:solidFill>
                  <a:schemeClr val="accent3">
                    <a:lumMod val="75000"/>
                  </a:schemeClr>
                </a:solidFill>
              </a:endParaRPr>
            </a:p>
            <a:p>
              <a:pPr marL="342900" indent="-342900">
                <a:defRPr/>
              </a:pPr>
              <a:r>
                <a:rPr lang="id-ID" sz="1600" dirty="0" smtClean="0">
                  <a:solidFill>
                    <a:schemeClr val="accent3">
                      <a:lumMod val="75000"/>
                    </a:schemeClr>
                  </a:solidFill>
                </a:rPr>
                <a:t>4.    IKM</a:t>
              </a:r>
              <a:endParaRPr lang="id-ID" sz="1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635500" y="2960688"/>
            <a:ext cx="1751013" cy="3240087"/>
            <a:chOff x="4335263" y="3469014"/>
            <a:chExt cx="2437355" cy="3629638"/>
          </a:xfrm>
        </p:grpSpPr>
        <p:sp>
          <p:nvSpPr>
            <p:cNvPr id="7" name="Folded Corner 6"/>
            <p:cNvSpPr/>
            <p:nvPr/>
          </p:nvSpPr>
          <p:spPr>
            <a:xfrm>
              <a:off x="4335263" y="3469014"/>
              <a:ext cx="2437355" cy="3629638"/>
            </a:xfrm>
            <a:prstGeom prst="foldedCorner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id-ID" dirty="0">
                  <a:solidFill>
                    <a:srgbClr val="00B0F0"/>
                  </a:solidFill>
                </a:rPr>
                <a:t>Meningkatnya Produktifitas Kinerja ASN</a:t>
              </a:r>
            </a:p>
            <a:p>
              <a:pPr>
                <a:defRPr/>
              </a:pPr>
              <a:endParaRPr lang="id-ID" sz="1400" dirty="0"/>
            </a:p>
            <a:p>
              <a:pPr>
                <a:defRPr/>
              </a:pPr>
              <a:endParaRPr lang="id-ID" sz="1400" dirty="0"/>
            </a:p>
            <a:p>
              <a:pPr>
                <a:defRPr/>
              </a:pPr>
              <a:endParaRPr lang="id-ID" sz="1400" dirty="0"/>
            </a:p>
          </p:txBody>
        </p:sp>
        <p:sp>
          <p:nvSpPr>
            <p:cNvPr id="8" name="Folded Corner 7"/>
            <p:cNvSpPr/>
            <p:nvPr/>
          </p:nvSpPr>
          <p:spPr>
            <a:xfrm>
              <a:off x="4403766" y="4744100"/>
              <a:ext cx="2256154" cy="1886844"/>
            </a:xfrm>
            <a:prstGeom prst="foldedCorner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600" dirty="0">
                  <a:solidFill>
                    <a:schemeClr val="accent3">
                      <a:lumMod val="75000"/>
                    </a:schemeClr>
                  </a:solidFill>
                </a:rPr>
                <a:t>Indikator :</a:t>
              </a:r>
            </a:p>
            <a:p>
              <a:pPr algn="ctr">
                <a:defRPr/>
              </a:pPr>
              <a:r>
                <a:rPr lang="id-ID" sz="1600" dirty="0">
                  <a:solidFill>
                    <a:schemeClr val="accent3">
                      <a:lumMod val="75000"/>
                    </a:schemeClr>
                  </a:solidFill>
                </a:rPr>
                <a:t>Persentase ASN yang SKPnya Bernilai Baik</a:t>
              </a:r>
            </a:p>
          </p:txBody>
        </p:sp>
      </p:grpSp>
      <p:sp>
        <p:nvSpPr>
          <p:cNvPr id="12" name="Rectangle 11"/>
          <p:cNvSpPr/>
          <p:nvPr/>
        </p:nvSpPr>
        <p:spPr bwMode="auto">
          <a:xfrm>
            <a:off x="0" y="520700"/>
            <a:ext cx="1774825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SASARAN</a:t>
            </a:r>
            <a:r>
              <a:rPr lang="id-ID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id-ID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RPJMD</a:t>
            </a:r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621213" y="1692275"/>
            <a:ext cx="1779587" cy="423863"/>
            <a:chOff x="1040337" y="786017"/>
            <a:chExt cx="2244646" cy="2244764"/>
          </a:xfrm>
        </p:grpSpPr>
        <p:sp>
          <p:nvSpPr>
            <p:cNvPr id="18" name="Pie 17"/>
            <p:cNvSpPr/>
            <p:nvPr/>
          </p:nvSpPr>
          <p:spPr>
            <a:xfrm rot="2700000">
              <a:off x="1775011" y="1677334"/>
              <a:ext cx="914400" cy="914400"/>
            </a:xfrm>
            <a:prstGeom prst="pie">
              <a:avLst>
                <a:gd name="adj1" fmla="val 10800000"/>
                <a:gd name="adj2" fmla="val 1620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40337" y="786017"/>
              <a:ext cx="2244646" cy="224476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SASARAN  I </a:t>
              </a:r>
            </a:p>
            <a:p>
              <a:pPr algn="ctr">
                <a:defRPr/>
              </a:pPr>
              <a:r>
                <a:rPr lang="id-ID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RENSTRA BKD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6432550" y="2882900"/>
            <a:ext cx="1336675" cy="2916238"/>
            <a:chOff x="6773343" y="1815532"/>
            <a:chExt cx="2757411" cy="5470812"/>
          </a:xfrm>
        </p:grpSpPr>
        <p:sp>
          <p:nvSpPr>
            <p:cNvPr id="20" name="Snip Diagonal Corner Rectangle 19"/>
            <p:cNvSpPr/>
            <p:nvPr/>
          </p:nvSpPr>
          <p:spPr>
            <a:xfrm>
              <a:off x="7005857" y="1815532"/>
              <a:ext cx="2524897" cy="5470812"/>
            </a:xfrm>
            <a:prstGeom prst="snip2DiagRect">
              <a:avLst/>
            </a:prstGeom>
            <a:solidFill>
              <a:srgbClr val="00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1" name="Folded Corner 20"/>
            <p:cNvSpPr/>
            <p:nvPr/>
          </p:nvSpPr>
          <p:spPr>
            <a:xfrm>
              <a:off x="6773343" y="2056761"/>
              <a:ext cx="2691914" cy="5027071"/>
            </a:xfrm>
            <a:prstGeom prst="foldedCorne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600" dirty="0" smtClean="0"/>
                <a:t>PENILAIAN DAN EVALUASI KINERJA APARATUR</a:t>
              </a:r>
              <a:endParaRPr lang="id-ID" sz="1600" dirty="0"/>
            </a:p>
          </p:txBody>
        </p:sp>
      </p:grpSp>
      <p:sp>
        <p:nvSpPr>
          <p:cNvPr id="33" name="Dodecagon 32"/>
          <p:cNvSpPr/>
          <p:nvPr/>
        </p:nvSpPr>
        <p:spPr>
          <a:xfrm>
            <a:off x="7283450" y="1911350"/>
            <a:ext cx="2065338" cy="1089025"/>
          </a:xfrm>
          <a:prstGeom prst="dodecagon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1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INDIKATOR </a:t>
            </a:r>
            <a:r>
              <a:rPr lang="id-ID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KEGIATAN</a:t>
            </a:r>
            <a:endParaRPr lang="id-ID" sz="1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Cloud 34"/>
          <p:cNvSpPr/>
          <p:nvPr/>
        </p:nvSpPr>
        <p:spPr>
          <a:xfrm>
            <a:off x="1419225" y="836613"/>
            <a:ext cx="1784350" cy="5616575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1600" b="1" dirty="0">
                <a:solidFill>
                  <a:srgbClr val="FF0000"/>
                </a:solidFill>
              </a:rPr>
              <a:t>Strategi :</a:t>
            </a:r>
          </a:p>
          <a:p>
            <a:pPr algn="ctr">
              <a:defRPr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M</a:t>
            </a:r>
            <a:r>
              <a:rPr lang="id-ID" sz="1400" dirty="0">
                <a:solidFill>
                  <a:schemeClr val="accent3">
                    <a:lumMod val="75000"/>
                  </a:schemeClr>
                </a:solidFill>
              </a:rPr>
              <a:t>eningkatkan </a:t>
            </a:r>
            <a:r>
              <a:rPr lang="id-ID" sz="1400" dirty="0" smtClean="0">
                <a:solidFill>
                  <a:schemeClr val="accent3">
                    <a:lumMod val="75000"/>
                  </a:schemeClr>
                </a:solidFill>
              </a:rPr>
              <a:t>penilaian kinerja ASN</a:t>
            </a:r>
            <a:endParaRPr lang="id-ID" sz="1400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defRPr/>
            </a:pPr>
            <a:endParaRPr lang="id-ID" sz="12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id-ID" sz="1400" b="1" dirty="0">
                <a:solidFill>
                  <a:srgbClr val="FF0000"/>
                </a:solidFill>
              </a:rPr>
              <a:t>Arah Kebijakan :</a:t>
            </a:r>
          </a:p>
          <a:p>
            <a:pPr algn="ctr">
              <a:defRPr/>
            </a:pPr>
            <a:r>
              <a:rPr lang="id-ID" sz="1200" dirty="0" smtClean="0">
                <a:solidFill>
                  <a:schemeClr val="accent3">
                    <a:lumMod val="75000"/>
                  </a:schemeClr>
                </a:solidFill>
              </a:rPr>
              <a:t>Memfasilitasi penyelenggaraan aplikasi berbasis             e - kinerja</a:t>
            </a:r>
            <a:endParaRPr lang="id-ID" sz="1200" b="1" dirty="0">
              <a:solidFill>
                <a:srgbClr val="FF0000"/>
              </a:solidFill>
            </a:endParaRPr>
          </a:p>
        </p:txBody>
      </p:sp>
      <p:grpSp>
        <p:nvGrpSpPr>
          <p:cNvPr id="10" name="Group 33"/>
          <p:cNvGrpSpPr/>
          <p:nvPr/>
        </p:nvGrpSpPr>
        <p:grpSpPr>
          <a:xfrm>
            <a:off x="2965240" y="2774730"/>
            <a:ext cx="1563496" cy="3067897"/>
            <a:chOff x="593721" y="1342201"/>
            <a:chExt cx="2847525" cy="3067897"/>
          </a:xfrm>
          <a:solidFill>
            <a:srgbClr val="FFC000"/>
          </a:solidFill>
        </p:grpSpPr>
        <p:sp>
          <p:nvSpPr>
            <p:cNvPr id="37" name="Folded Corner 36"/>
            <p:cNvSpPr/>
            <p:nvPr/>
          </p:nvSpPr>
          <p:spPr>
            <a:xfrm>
              <a:off x="593721" y="1342201"/>
              <a:ext cx="2754044" cy="3067897"/>
            </a:xfrm>
            <a:prstGeom prst="foldedCorner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id-ID" sz="1600" dirty="0"/>
                <a:t>MENINGKAT NYA  PROFESIONALISME ASN</a:t>
              </a:r>
            </a:p>
            <a:p>
              <a:pPr algn="ctr">
                <a:defRPr/>
              </a:pPr>
              <a:endParaRPr lang="id-ID" sz="1400" dirty="0"/>
            </a:p>
            <a:p>
              <a:pPr algn="ctr">
                <a:defRPr/>
              </a:pPr>
              <a:endParaRPr lang="id-ID" sz="1400" dirty="0"/>
            </a:p>
            <a:p>
              <a:pPr algn="ctr">
                <a:defRPr/>
              </a:pPr>
              <a:endParaRPr lang="id-ID" sz="1400" dirty="0"/>
            </a:p>
          </p:txBody>
        </p:sp>
        <p:sp>
          <p:nvSpPr>
            <p:cNvPr id="38" name="Folded Corner 37"/>
            <p:cNvSpPr/>
            <p:nvPr/>
          </p:nvSpPr>
          <p:spPr>
            <a:xfrm>
              <a:off x="706163" y="2681649"/>
              <a:ext cx="2735083" cy="1333297"/>
            </a:xfrm>
            <a:prstGeom prst="foldedCorner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400" dirty="0">
                  <a:solidFill>
                    <a:schemeClr val="accent3">
                      <a:lumMod val="75000"/>
                    </a:schemeClr>
                  </a:solidFill>
                </a:rPr>
                <a:t>Indikator :</a:t>
              </a:r>
            </a:p>
            <a:p>
              <a:pPr algn="ctr">
                <a:defRPr/>
              </a:pPr>
              <a:r>
                <a:rPr lang="id-ID" sz="1400" dirty="0">
                  <a:solidFill>
                    <a:schemeClr val="accent3">
                      <a:lumMod val="75000"/>
                    </a:schemeClr>
                  </a:solidFill>
                </a:rPr>
                <a:t>Indeks Profesionalisme Pegawai</a:t>
              </a:r>
            </a:p>
          </p:txBody>
        </p:sp>
      </p:grp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2916238" y="1125538"/>
            <a:ext cx="1800225" cy="746125"/>
            <a:chOff x="-673636" y="1677330"/>
            <a:chExt cx="3363047" cy="2877928"/>
          </a:xfrm>
        </p:grpSpPr>
        <p:sp>
          <p:nvSpPr>
            <p:cNvPr id="41" name="Pie 40"/>
            <p:cNvSpPr/>
            <p:nvPr/>
          </p:nvSpPr>
          <p:spPr>
            <a:xfrm rot="2700000">
              <a:off x="1775011" y="1677330"/>
              <a:ext cx="914400" cy="914400"/>
            </a:xfrm>
            <a:prstGeom prst="pie">
              <a:avLst>
                <a:gd name="adj1" fmla="val 10800000"/>
                <a:gd name="adj2" fmla="val 1620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-673636" y="1977367"/>
              <a:ext cx="2918200" cy="2577891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TUJUAN </a:t>
              </a:r>
            </a:p>
            <a:p>
              <a:pPr algn="ctr">
                <a:defRPr/>
              </a:pPr>
              <a:r>
                <a:rPr lang="id-ID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RENSTRA</a:t>
              </a:r>
            </a:p>
          </p:txBody>
        </p:sp>
      </p:grpSp>
      <p:sp>
        <p:nvSpPr>
          <p:cNvPr id="43" name="Down Arrow 42"/>
          <p:cNvSpPr/>
          <p:nvPr/>
        </p:nvSpPr>
        <p:spPr>
          <a:xfrm>
            <a:off x="3689350" y="1892300"/>
            <a:ext cx="46038" cy="882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6" name="Down Arrow 45"/>
          <p:cNvSpPr/>
          <p:nvPr/>
        </p:nvSpPr>
        <p:spPr>
          <a:xfrm>
            <a:off x="5438775" y="2286000"/>
            <a:ext cx="49213" cy="6175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8" name="TextBox 27"/>
          <p:cNvSpPr txBox="1"/>
          <p:nvPr/>
        </p:nvSpPr>
        <p:spPr>
          <a:xfrm>
            <a:off x="3148013" y="661988"/>
            <a:ext cx="2808287" cy="50006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algn="ctr">
              <a:defRPr/>
            </a:pPr>
            <a:r>
              <a:rPr lang="id-ID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RENSTRA  BKD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9" name="Dodecagon 28"/>
          <p:cNvSpPr/>
          <p:nvPr/>
        </p:nvSpPr>
        <p:spPr>
          <a:xfrm>
            <a:off x="6300788" y="765175"/>
            <a:ext cx="1881187" cy="944563"/>
          </a:xfrm>
          <a:prstGeom prst="dodecagon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KEGIATAN</a:t>
            </a:r>
            <a:endParaRPr lang="id-ID" sz="1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Group 31"/>
          <p:cNvGrpSpPr>
            <a:grpSpLocks/>
          </p:cNvGrpSpPr>
          <p:nvPr/>
        </p:nvGrpSpPr>
        <p:grpSpPr bwMode="auto">
          <a:xfrm>
            <a:off x="7848600" y="3503613"/>
            <a:ext cx="1295400" cy="2305050"/>
            <a:chOff x="6500131" y="-132583"/>
            <a:chExt cx="2672984" cy="4322967"/>
          </a:xfrm>
        </p:grpSpPr>
        <p:sp>
          <p:nvSpPr>
            <p:cNvPr id="31" name="Snip Diagonal Corner Rectangle 30"/>
            <p:cNvSpPr/>
            <p:nvPr/>
          </p:nvSpPr>
          <p:spPr>
            <a:xfrm>
              <a:off x="6500131" y="-132583"/>
              <a:ext cx="2525578" cy="4322967"/>
            </a:xfrm>
            <a:prstGeom prst="snip2DiagRect">
              <a:avLst/>
            </a:prstGeom>
            <a:solidFill>
              <a:srgbClr val="00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2" name="Folded Corner 31"/>
            <p:cNvSpPr/>
            <p:nvPr/>
          </p:nvSpPr>
          <p:spPr>
            <a:xfrm>
              <a:off x="6647539" y="1392"/>
              <a:ext cx="2525576" cy="3402998"/>
            </a:xfrm>
            <a:prstGeom prst="foldedCorne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600" dirty="0"/>
                <a:t>Prosentase Aparatur yang dinilai </a:t>
              </a:r>
            </a:p>
          </p:txBody>
        </p:sp>
      </p:grpSp>
      <p:sp>
        <p:nvSpPr>
          <p:cNvPr id="34" name="Down Arrow 33"/>
          <p:cNvSpPr/>
          <p:nvPr/>
        </p:nvSpPr>
        <p:spPr>
          <a:xfrm flipH="1">
            <a:off x="7134225" y="1733550"/>
            <a:ext cx="46038" cy="1082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6" name="Down Arrow 35"/>
          <p:cNvSpPr/>
          <p:nvPr/>
        </p:nvSpPr>
        <p:spPr>
          <a:xfrm>
            <a:off x="8259763" y="3027363"/>
            <a:ext cx="46037" cy="3762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1778000"/>
            <a:ext cx="1608138" cy="3965575"/>
            <a:chOff x="0" y="1777330"/>
            <a:chExt cx="2474258" cy="3966883"/>
          </a:xfrm>
        </p:grpSpPr>
        <p:sp>
          <p:nvSpPr>
            <p:cNvPr id="3" name="Folded Corner 2"/>
            <p:cNvSpPr/>
            <p:nvPr/>
          </p:nvSpPr>
          <p:spPr>
            <a:xfrm>
              <a:off x="0" y="1777330"/>
              <a:ext cx="2474258" cy="3966883"/>
            </a:xfrm>
            <a:prstGeom prst="foldedCorne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err="1">
                  <a:solidFill>
                    <a:schemeClr val="tx1"/>
                  </a:solidFill>
                </a:rPr>
                <a:t>Meningkatnya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kualitas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penyelenggaraan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pemerintahan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dan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pelayanan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publik</a:t>
              </a:r>
              <a:endParaRPr lang="id-ID" sz="16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endParaRPr lang="id-ID" dirty="0"/>
            </a:p>
            <a:p>
              <a:pPr algn="ctr">
                <a:defRPr/>
              </a:pPr>
              <a:endParaRPr lang="id-ID" dirty="0"/>
            </a:p>
            <a:p>
              <a:pPr algn="ctr">
                <a:defRPr/>
              </a:pPr>
              <a:endParaRPr lang="id-ID" dirty="0"/>
            </a:p>
          </p:txBody>
        </p:sp>
        <p:sp>
          <p:nvSpPr>
            <p:cNvPr id="4" name="Folded Corner 3"/>
            <p:cNvSpPr/>
            <p:nvPr/>
          </p:nvSpPr>
          <p:spPr>
            <a:xfrm>
              <a:off x="0" y="3721071"/>
              <a:ext cx="2474258" cy="1824640"/>
            </a:xfrm>
            <a:prstGeom prst="foldedCorner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600" dirty="0">
                  <a:solidFill>
                    <a:schemeClr val="accent3">
                      <a:lumMod val="75000"/>
                    </a:schemeClr>
                  </a:solidFill>
                </a:rPr>
                <a:t>Indikator :</a:t>
              </a:r>
            </a:p>
            <a:p>
              <a:pPr marL="342900" indent="-342900" algn="ctr">
                <a:buFontTx/>
                <a:buAutoNum type="arabicPeriod"/>
                <a:defRPr/>
              </a:pPr>
              <a:r>
                <a:rPr lang="id-ID" sz="1600" dirty="0">
                  <a:solidFill>
                    <a:schemeClr val="accent3">
                      <a:lumMod val="75000"/>
                    </a:schemeClr>
                  </a:solidFill>
                </a:rPr>
                <a:t>Opini BPK</a:t>
              </a:r>
            </a:p>
            <a:p>
              <a:pPr marL="342900" indent="-342900" algn="ctr">
                <a:buFontTx/>
                <a:buAutoNum type="arabicPeriod"/>
                <a:defRPr/>
              </a:pPr>
              <a:r>
                <a:rPr lang="id-ID" sz="1600" dirty="0">
                  <a:solidFill>
                    <a:schemeClr val="accent3">
                      <a:lumMod val="75000"/>
                    </a:schemeClr>
                  </a:solidFill>
                </a:rPr>
                <a:t>Indeks SPBE</a:t>
              </a:r>
            </a:p>
            <a:p>
              <a:pPr marL="342900" indent="-342900" algn="ctr">
                <a:buFontTx/>
                <a:buAutoNum type="arabicPeriod"/>
                <a:defRPr/>
              </a:pPr>
              <a:r>
                <a:rPr lang="id-ID" sz="1600" dirty="0">
                  <a:solidFill>
                    <a:schemeClr val="accent3">
                      <a:lumMod val="75000"/>
                    </a:schemeClr>
                  </a:solidFill>
                </a:rPr>
                <a:t>Hasil Evaluasi AKIP</a:t>
              </a:r>
            </a:p>
            <a:p>
              <a:pPr marL="342900" indent="-342900" algn="ctr">
                <a:buFontTx/>
                <a:buAutoNum type="arabicPeriod"/>
                <a:defRPr/>
              </a:pPr>
              <a:r>
                <a:rPr lang="id-ID" sz="1600" dirty="0">
                  <a:solidFill>
                    <a:schemeClr val="accent3">
                      <a:lumMod val="75000"/>
                    </a:schemeClr>
                  </a:solidFill>
                </a:rPr>
                <a:t>IKM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287838" y="1911350"/>
            <a:ext cx="1214437" cy="4189413"/>
            <a:chOff x="1563597" y="2730401"/>
            <a:chExt cx="2338974" cy="4188605"/>
          </a:xfrm>
        </p:grpSpPr>
        <p:sp>
          <p:nvSpPr>
            <p:cNvPr id="7" name="Folded Corner 6"/>
            <p:cNvSpPr/>
            <p:nvPr/>
          </p:nvSpPr>
          <p:spPr>
            <a:xfrm>
              <a:off x="1575827" y="2730401"/>
              <a:ext cx="2326744" cy="3629913"/>
            </a:xfrm>
            <a:prstGeom prst="foldedCorner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id-ID" sz="1600" dirty="0"/>
                <a:t>Meningkatnya Kompetensi SDM Aparatur</a:t>
              </a:r>
            </a:p>
            <a:p>
              <a:pPr algn="ctr">
                <a:defRPr/>
              </a:pPr>
              <a:endParaRPr lang="id-ID" sz="1400" dirty="0"/>
            </a:p>
            <a:p>
              <a:pPr algn="ctr">
                <a:defRPr/>
              </a:pPr>
              <a:endParaRPr lang="id-ID" sz="1400" dirty="0"/>
            </a:p>
            <a:p>
              <a:pPr algn="ctr">
                <a:defRPr/>
              </a:pPr>
              <a:endParaRPr lang="id-ID" sz="1400" dirty="0"/>
            </a:p>
          </p:txBody>
        </p:sp>
        <p:sp>
          <p:nvSpPr>
            <p:cNvPr id="8" name="Folded Corner 7"/>
            <p:cNvSpPr/>
            <p:nvPr/>
          </p:nvSpPr>
          <p:spPr>
            <a:xfrm>
              <a:off x="1563597" y="4365211"/>
              <a:ext cx="2277824" cy="2553795"/>
            </a:xfrm>
            <a:prstGeom prst="foldedCorner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600" dirty="0">
                  <a:solidFill>
                    <a:schemeClr val="accent3">
                      <a:lumMod val="75000"/>
                    </a:schemeClr>
                  </a:solidFill>
                </a:rPr>
                <a:t>Indikator :</a:t>
              </a:r>
            </a:p>
            <a:p>
              <a:pPr algn="ctr">
                <a:defRPr/>
              </a:pPr>
              <a:r>
                <a:rPr lang="id-ID" sz="1600" dirty="0">
                  <a:solidFill>
                    <a:schemeClr val="accent3">
                      <a:lumMod val="75000"/>
                    </a:schemeClr>
                  </a:solidFill>
                </a:rPr>
                <a:t>Persentase ASN yang menduduki Jabatan Sesuai Kompetensinya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083050" y="1230313"/>
            <a:ext cx="2001838" cy="425450"/>
            <a:chOff x="-391831" y="1579300"/>
            <a:chExt cx="3081242" cy="1607815"/>
          </a:xfrm>
        </p:grpSpPr>
        <p:sp>
          <p:nvSpPr>
            <p:cNvPr id="18" name="Pie 17"/>
            <p:cNvSpPr/>
            <p:nvPr/>
          </p:nvSpPr>
          <p:spPr>
            <a:xfrm rot="2700000">
              <a:off x="1775011" y="1677334"/>
              <a:ext cx="914400" cy="914400"/>
            </a:xfrm>
            <a:prstGeom prst="pie">
              <a:avLst>
                <a:gd name="adj1" fmla="val 10800000"/>
                <a:gd name="adj2" fmla="val 1620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-391831" y="1579300"/>
              <a:ext cx="2717161" cy="16078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b="1" dirty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SASARAN II </a:t>
              </a:r>
            </a:p>
            <a:p>
              <a:pPr algn="ctr">
                <a:defRPr/>
              </a:pPr>
              <a:r>
                <a:rPr lang="id-ID" b="1" dirty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RENSTRA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5635625" y="1355725"/>
            <a:ext cx="1679575" cy="5864225"/>
            <a:chOff x="5686695" y="301112"/>
            <a:chExt cx="2182849" cy="5914981"/>
          </a:xfrm>
        </p:grpSpPr>
        <p:sp>
          <p:nvSpPr>
            <p:cNvPr id="20" name="Snip Diagonal Corner Rectangle 19"/>
            <p:cNvSpPr/>
            <p:nvPr/>
          </p:nvSpPr>
          <p:spPr>
            <a:xfrm>
              <a:off x="5686695" y="301112"/>
              <a:ext cx="2141585" cy="5914981"/>
            </a:xfrm>
            <a:prstGeom prst="snip2DiagRect">
              <a:avLst/>
            </a:prstGeom>
            <a:solidFill>
              <a:srgbClr val="00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1" name="Folded Corner 20"/>
            <p:cNvSpPr/>
            <p:nvPr/>
          </p:nvSpPr>
          <p:spPr>
            <a:xfrm>
              <a:off x="5688759" y="602145"/>
              <a:ext cx="2098258" cy="565229"/>
            </a:xfrm>
            <a:prstGeom prst="foldedCorne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400" dirty="0" smtClean="0"/>
                <a:t>Mutasi dan Promosi</a:t>
              </a:r>
              <a:endParaRPr lang="id-ID" sz="1400" dirty="0"/>
            </a:p>
          </p:txBody>
        </p:sp>
        <p:sp>
          <p:nvSpPr>
            <p:cNvPr id="26" name="Folded Corner 25"/>
            <p:cNvSpPr/>
            <p:nvPr/>
          </p:nvSpPr>
          <p:spPr>
            <a:xfrm>
              <a:off x="5688759" y="1437992"/>
              <a:ext cx="2180785" cy="810226"/>
            </a:xfrm>
            <a:prstGeom prst="foldedCorne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400" dirty="0" smtClean="0"/>
                <a:t>Pengadaan,Pemberhentian dan Informasi ASN</a:t>
              </a:r>
              <a:endParaRPr lang="id-ID" sz="1400" dirty="0"/>
            </a:p>
          </p:txBody>
        </p:sp>
        <p:sp>
          <p:nvSpPr>
            <p:cNvPr id="27" name="Folded Corner 26"/>
            <p:cNvSpPr/>
            <p:nvPr/>
          </p:nvSpPr>
          <p:spPr>
            <a:xfrm>
              <a:off x="5750654" y="2320276"/>
              <a:ext cx="2056994" cy="864675"/>
            </a:xfrm>
            <a:prstGeom prst="foldedCorne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400" dirty="0" smtClean="0"/>
                <a:t>Pengembangan Kompetensi ASN</a:t>
              </a:r>
              <a:endParaRPr lang="id-ID" sz="1400" dirty="0"/>
            </a:p>
          </p:txBody>
        </p:sp>
        <p:sp>
          <p:nvSpPr>
            <p:cNvPr id="28" name="Folded Corner 27"/>
            <p:cNvSpPr/>
            <p:nvPr/>
          </p:nvSpPr>
          <p:spPr>
            <a:xfrm>
              <a:off x="5812550" y="3401120"/>
              <a:ext cx="1995099" cy="1396274"/>
            </a:xfrm>
            <a:prstGeom prst="foldedCorne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400" dirty="0" smtClean="0"/>
                <a:t>Sertifikasi,kelembagaan pengembangan kompetensi manajerial dan fungsional</a:t>
              </a:r>
              <a:endParaRPr lang="id-ID" sz="1400" dirty="0"/>
            </a:p>
          </p:txBody>
        </p:sp>
        <p:sp>
          <p:nvSpPr>
            <p:cNvPr id="29" name="Folded Corner 28"/>
            <p:cNvSpPr/>
            <p:nvPr/>
          </p:nvSpPr>
          <p:spPr>
            <a:xfrm>
              <a:off x="5709391" y="4979936"/>
              <a:ext cx="2098258" cy="1047211"/>
            </a:xfrm>
            <a:prstGeom prst="foldedCorne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400" dirty="0" smtClean="0"/>
                <a:t>Pengembangan kompetensi teknis</a:t>
              </a:r>
              <a:endParaRPr lang="id-ID" sz="1400" dirty="0"/>
            </a:p>
          </p:txBody>
        </p:sp>
      </p:grpSp>
      <p:sp>
        <p:nvSpPr>
          <p:cNvPr id="33" name="Dodecagon 32"/>
          <p:cNvSpPr/>
          <p:nvPr/>
        </p:nvSpPr>
        <p:spPr>
          <a:xfrm>
            <a:off x="5360988" y="546100"/>
            <a:ext cx="1890712" cy="706438"/>
          </a:xfrm>
          <a:prstGeom prst="dodecagon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KEGIATAN</a:t>
            </a:r>
            <a:endParaRPr lang="id-ID" sz="1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Cloud 34"/>
          <p:cNvSpPr/>
          <p:nvPr/>
        </p:nvSpPr>
        <p:spPr>
          <a:xfrm>
            <a:off x="1339850" y="866775"/>
            <a:ext cx="1655763" cy="5581650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defRPr/>
            </a:pPr>
            <a:endParaRPr lang="id-ID" sz="1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id-ID" sz="1400" b="1" dirty="0">
                <a:solidFill>
                  <a:schemeClr val="accent3">
                    <a:lumMod val="75000"/>
                  </a:schemeClr>
                </a:solidFill>
              </a:rPr>
              <a:t>Strategi :</a:t>
            </a:r>
          </a:p>
          <a:p>
            <a:pPr algn="ctr">
              <a:defRPr/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M</a:t>
            </a:r>
            <a:r>
              <a:rPr lang="id-ID" sz="1200" dirty="0" smtClean="0">
                <a:solidFill>
                  <a:schemeClr val="accent3">
                    <a:lumMod val="75000"/>
                  </a:schemeClr>
                </a:solidFill>
              </a:rPr>
              <a:t>eningkatkan pelaksanaan Assesment dan mengoptimalkan pelaksanaan pendidikan dan pelatihan aparatur</a:t>
            </a:r>
            <a:endParaRPr lang="id-ID" sz="1400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defRPr/>
            </a:pPr>
            <a:endParaRPr lang="id-ID" sz="1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id-ID" sz="1400" b="1" dirty="0">
                <a:solidFill>
                  <a:schemeClr val="accent3">
                    <a:lumMod val="75000"/>
                  </a:schemeClr>
                </a:solidFill>
              </a:rPr>
              <a:t>Arah Kebijakan :</a:t>
            </a:r>
          </a:p>
          <a:p>
            <a:pPr algn="ctr">
              <a:defRPr/>
            </a:pPr>
            <a:r>
              <a:rPr lang="id-ID" sz="1200" dirty="0" smtClean="0">
                <a:solidFill>
                  <a:schemeClr val="accent3">
                    <a:lumMod val="75000"/>
                  </a:schemeClr>
                </a:solidFill>
              </a:rPr>
              <a:t>Menyelenggarakan assesment secara </a:t>
            </a:r>
            <a:r>
              <a:rPr lang="id-ID" sz="1200" dirty="0" smtClean="0">
                <a:solidFill>
                  <a:schemeClr val="accent3">
                    <a:lumMod val="75000"/>
                  </a:schemeClr>
                </a:solidFill>
              </a:rPr>
              <a:t>bertahap </a:t>
            </a:r>
            <a:r>
              <a:rPr lang="id-ID" sz="1200" dirty="0" smtClean="0">
                <a:solidFill>
                  <a:schemeClr val="accent3">
                    <a:lumMod val="75000"/>
                  </a:schemeClr>
                </a:solidFill>
              </a:rPr>
              <a:t>dan menyelenggarakan diklat struktural dan fungsional ASN secara selektif sesuai dgn prioritas daerah</a:t>
            </a:r>
            <a:endParaRPr lang="id-ID" sz="1200" b="1" dirty="0">
              <a:solidFill>
                <a:srgbClr val="FF0000"/>
              </a:solidFill>
            </a:endParaRPr>
          </a:p>
        </p:txBody>
      </p:sp>
      <p:grpSp>
        <p:nvGrpSpPr>
          <p:cNvPr id="10" name="Group 33"/>
          <p:cNvGrpSpPr/>
          <p:nvPr/>
        </p:nvGrpSpPr>
        <p:grpSpPr>
          <a:xfrm>
            <a:off x="2717092" y="1292634"/>
            <a:ext cx="1494869" cy="3629638"/>
            <a:chOff x="2936806" y="1736202"/>
            <a:chExt cx="2445329" cy="3629638"/>
          </a:xfrm>
          <a:solidFill>
            <a:srgbClr val="FFC000"/>
          </a:solidFill>
        </p:grpSpPr>
        <p:sp>
          <p:nvSpPr>
            <p:cNvPr id="37" name="Folded Corner 36"/>
            <p:cNvSpPr/>
            <p:nvPr/>
          </p:nvSpPr>
          <p:spPr>
            <a:xfrm>
              <a:off x="2936806" y="1736202"/>
              <a:ext cx="2260605" cy="3629638"/>
            </a:xfrm>
            <a:prstGeom prst="foldedCorner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id-ID" sz="1600" dirty="0"/>
                <a:t>MENINGKATNYA PROFESIONALISME  ASN</a:t>
              </a:r>
            </a:p>
            <a:p>
              <a:pPr algn="ctr">
                <a:defRPr/>
              </a:pPr>
              <a:endParaRPr lang="id-ID" sz="1400" dirty="0"/>
            </a:p>
            <a:p>
              <a:pPr algn="ctr">
                <a:defRPr/>
              </a:pPr>
              <a:endParaRPr lang="id-ID" sz="1400" dirty="0"/>
            </a:p>
            <a:p>
              <a:pPr algn="ctr">
                <a:defRPr/>
              </a:pPr>
              <a:endParaRPr lang="id-ID" sz="1400" dirty="0"/>
            </a:p>
          </p:txBody>
        </p:sp>
        <p:sp>
          <p:nvSpPr>
            <p:cNvPr id="38" name="Folded Corner 37"/>
            <p:cNvSpPr/>
            <p:nvPr/>
          </p:nvSpPr>
          <p:spPr>
            <a:xfrm>
              <a:off x="3031094" y="3391720"/>
              <a:ext cx="2351041" cy="1970690"/>
            </a:xfrm>
            <a:prstGeom prst="foldedCorner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600" dirty="0">
                  <a:solidFill>
                    <a:schemeClr val="accent3">
                      <a:lumMod val="75000"/>
                    </a:schemeClr>
                  </a:solidFill>
                </a:rPr>
                <a:t>Indikator :</a:t>
              </a:r>
            </a:p>
            <a:p>
              <a:pPr algn="ctr">
                <a:defRPr/>
              </a:pPr>
              <a:r>
                <a:rPr lang="id-ID" sz="1600" dirty="0">
                  <a:solidFill>
                    <a:schemeClr val="accent3">
                      <a:lumMod val="75000"/>
                    </a:schemeClr>
                  </a:solidFill>
                </a:rPr>
                <a:t>Indeks </a:t>
              </a:r>
              <a:r>
                <a:rPr lang="id-ID" sz="1600" dirty="0" smtClean="0">
                  <a:solidFill>
                    <a:schemeClr val="accent3">
                      <a:lumMod val="75000"/>
                    </a:schemeClr>
                  </a:solidFill>
                </a:rPr>
                <a:t>Profesionalitas </a:t>
              </a:r>
              <a:r>
                <a:rPr lang="id-ID" sz="1600" dirty="0">
                  <a:solidFill>
                    <a:schemeClr val="accent3">
                      <a:lumMod val="75000"/>
                    </a:schemeClr>
                  </a:solidFill>
                </a:rPr>
                <a:t>Pegawai</a:t>
              </a:r>
            </a:p>
          </p:txBody>
        </p:sp>
      </p:grpSp>
      <p:sp>
        <p:nvSpPr>
          <p:cNvPr id="42" name="Rectangle 41"/>
          <p:cNvSpPr/>
          <p:nvPr/>
        </p:nvSpPr>
        <p:spPr>
          <a:xfrm>
            <a:off x="2524125" y="625475"/>
            <a:ext cx="1701800" cy="479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 </a:t>
            </a:r>
          </a:p>
          <a:p>
            <a:pPr algn="ctr">
              <a:defRPr/>
            </a:pPr>
            <a:r>
              <a:rPr lang="id-ID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RENSTRA</a:t>
            </a:r>
          </a:p>
        </p:txBody>
      </p:sp>
      <p:grpSp>
        <p:nvGrpSpPr>
          <p:cNvPr id="11" name="Group 42"/>
          <p:cNvGrpSpPr>
            <a:grpSpLocks/>
          </p:cNvGrpSpPr>
          <p:nvPr/>
        </p:nvGrpSpPr>
        <p:grpSpPr bwMode="auto">
          <a:xfrm>
            <a:off x="0" y="1954213"/>
            <a:ext cx="1544638" cy="4903787"/>
            <a:chOff x="313526" y="1866671"/>
            <a:chExt cx="2596204" cy="5224700"/>
          </a:xfrm>
        </p:grpSpPr>
        <p:sp>
          <p:nvSpPr>
            <p:cNvPr id="44" name="Folded Corner 43"/>
            <p:cNvSpPr/>
            <p:nvPr/>
          </p:nvSpPr>
          <p:spPr>
            <a:xfrm>
              <a:off x="313526" y="1866671"/>
              <a:ext cx="2596204" cy="5224700"/>
            </a:xfrm>
            <a:prstGeom prst="foldedCorne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US" sz="1600" dirty="0" err="1">
                  <a:solidFill>
                    <a:schemeClr val="tx1"/>
                  </a:solidFill>
                </a:rPr>
                <a:t>Meningkatnya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kualitas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penyelenggaraan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pemerintahan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dan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pelayanan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publik</a:t>
              </a:r>
              <a:endParaRPr lang="id-ID" sz="16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endParaRPr lang="id-ID" dirty="0"/>
            </a:p>
            <a:p>
              <a:pPr algn="ctr">
                <a:defRPr/>
              </a:pPr>
              <a:endParaRPr lang="id-ID" dirty="0"/>
            </a:p>
            <a:p>
              <a:pPr algn="ctr">
                <a:defRPr/>
              </a:pPr>
              <a:endParaRPr lang="id-ID" dirty="0"/>
            </a:p>
          </p:txBody>
        </p:sp>
        <p:sp>
          <p:nvSpPr>
            <p:cNvPr id="45" name="Folded Corner 44"/>
            <p:cNvSpPr/>
            <p:nvPr/>
          </p:nvSpPr>
          <p:spPr>
            <a:xfrm>
              <a:off x="313526" y="4067168"/>
              <a:ext cx="2473465" cy="2653790"/>
            </a:xfrm>
            <a:prstGeom prst="foldedCorner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id-ID" sz="1600" dirty="0">
                  <a:solidFill>
                    <a:schemeClr val="accent3">
                      <a:lumMod val="75000"/>
                    </a:schemeClr>
                  </a:solidFill>
                </a:rPr>
                <a:t>Indikator :</a:t>
              </a:r>
            </a:p>
            <a:p>
              <a:pPr marL="342900" indent="-342900" algn="ctr">
                <a:buFontTx/>
                <a:buAutoNum type="arabicPeriod"/>
                <a:defRPr/>
              </a:pPr>
              <a:r>
                <a:rPr lang="id-ID" sz="1600" dirty="0">
                  <a:solidFill>
                    <a:schemeClr val="accent3">
                      <a:lumMod val="75000"/>
                    </a:schemeClr>
                  </a:solidFill>
                </a:rPr>
                <a:t>Opini BPK</a:t>
              </a:r>
            </a:p>
            <a:p>
              <a:pPr marL="342900" indent="-342900" algn="ctr">
                <a:buFontTx/>
                <a:buAutoNum type="arabicPeriod"/>
                <a:defRPr/>
              </a:pPr>
              <a:r>
                <a:rPr lang="id-ID" sz="1600" dirty="0">
                  <a:solidFill>
                    <a:schemeClr val="accent3">
                      <a:lumMod val="75000"/>
                    </a:schemeClr>
                  </a:solidFill>
                </a:rPr>
                <a:t>Indeks SPBE</a:t>
              </a:r>
            </a:p>
            <a:p>
              <a:pPr marL="342900" indent="-342900" algn="ctr">
                <a:buFontTx/>
                <a:buAutoNum type="arabicPeriod"/>
                <a:defRPr/>
              </a:pPr>
              <a:r>
                <a:rPr lang="id-ID" sz="1600" dirty="0">
                  <a:solidFill>
                    <a:schemeClr val="accent3">
                      <a:lumMod val="75000"/>
                    </a:schemeClr>
                  </a:solidFill>
                </a:rPr>
                <a:t>Hasil Evaluasi AKIP</a:t>
              </a:r>
            </a:p>
            <a:p>
              <a:pPr marL="342900" indent="-342900" algn="ctr">
                <a:buFontTx/>
                <a:buAutoNum type="arabicPeriod"/>
                <a:defRPr/>
              </a:pPr>
              <a:r>
                <a:rPr lang="id-ID" sz="1600" dirty="0">
                  <a:solidFill>
                    <a:schemeClr val="accent3">
                      <a:lumMod val="75000"/>
                    </a:schemeClr>
                  </a:solidFill>
                </a:rPr>
                <a:t>IKM</a:t>
              </a:r>
            </a:p>
          </p:txBody>
        </p:sp>
      </p:grpSp>
      <p:sp>
        <p:nvSpPr>
          <p:cNvPr id="49" name="Rectangle 48"/>
          <p:cNvSpPr/>
          <p:nvPr/>
        </p:nvSpPr>
        <p:spPr bwMode="auto">
          <a:xfrm>
            <a:off x="0" y="622300"/>
            <a:ext cx="1655763" cy="819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SASARAN </a:t>
            </a:r>
          </a:p>
          <a:p>
            <a:pPr algn="ctr">
              <a:defRPr/>
            </a:pPr>
            <a:r>
              <a:rPr lang="id-ID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RPJMD</a:t>
            </a:r>
          </a:p>
        </p:txBody>
      </p:sp>
      <p:sp>
        <p:nvSpPr>
          <p:cNvPr id="34" name="Dodecagon 33"/>
          <p:cNvSpPr/>
          <p:nvPr/>
        </p:nvSpPr>
        <p:spPr>
          <a:xfrm>
            <a:off x="7204075" y="682625"/>
            <a:ext cx="2176463" cy="706438"/>
          </a:xfrm>
          <a:prstGeom prst="dodecagon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1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INDIKATOR </a:t>
            </a:r>
            <a:r>
              <a:rPr lang="id-ID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KEGIATAN</a:t>
            </a:r>
            <a:endParaRPr lang="id-ID" sz="1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Snip Diagonal Corner Rectangle 35"/>
          <p:cNvSpPr/>
          <p:nvPr/>
        </p:nvSpPr>
        <p:spPr bwMode="auto">
          <a:xfrm>
            <a:off x="7394575" y="1403350"/>
            <a:ext cx="1560513" cy="5454650"/>
          </a:xfrm>
          <a:prstGeom prst="snip2Diag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9" name="Folded Corner 38"/>
          <p:cNvSpPr/>
          <p:nvPr/>
        </p:nvSpPr>
        <p:spPr bwMode="auto">
          <a:xfrm>
            <a:off x="7556500" y="1592263"/>
            <a:ext cx="1398588" cy="962025"/>
          </a:xfrm>
          <a:prstGeom prst="foldedCorne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d-ID" sz="1400" dirty="0"/>
              <a:t>Prosentase aparatur yang mengalami perubahan karier</a:t>
            </a:r>
          </a:p>
        </p:txBody>
      </p:sp>
      <p:sp>
        <p:nvSpPr>
          <p:cNvPr id="40" name="Folded Corner 39"/>
          <p:cNvSpPr/>
          <p:nvPr/>
        </p:nvSpPr>
        <p:spPr bwMode="auto">
          <a:xfrm>
            <a:off x="7470775" y="3625850"/>
            <a:ext cx="1673225" cy="946150"/>
          </a:xfrm>
          <a:prstGeom prst="foldedCorne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d-ID" sz="1400" dirty="0" smtClean="0"/>
              <a:t>Prosentase aparatur yang mengikuti pendidikan  kedinasan</a:t>
            </a:r>
            <a:endParaRPr lang="id-ID" sz="1400" dirty="0"/>
          </a:p>
        </p:txBody>
      </p:sp>
      <p:sp>
        <p:nvSpPr>
          <p:cNvPr id="41" name="Folded Corner 40"/>
          <p:cNvSpPr/>
          <p:nvPr/>
        </p:nvSpPr>
        <p:spPr bwMode="auto">
          <a:xfrm>
            <a:off x="7477125" y="4667250"/>
            <a:ext cx="1462088" cy="1212850"/>
          </a:xfrm>
          <a:prstGeom prst="foldedCorne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d-ID" sz="1400" dirty="0" smtClean="0"/>
              <a:t>Prosentase  Peningkatan  kompetensi Aparatur</a:t>
            </a:r>
            <a:endParaRPr lang="id-ID" sz="1400" dirty="0"/>
          </a:p>
        </p:txBody>
      </p:sp>
      <p:sp>
        <p:nvSpPr>
          <p:cNvPr id="43" name="Folded Corner 42"/>
          <p:cNvSpPr/>
          <p:nvPr/>
        </p:nvSpPr>
        <p:spPr bwMode="auto">
          <a:xfrm>
            <a:off x="7519988" y="6053138"/>
            <a:ext cx="1419225" cy="993775"/>
          </a:xfrm>
          <a:prstGeom prst="foldedCorne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d-ID" sz="1400" dirty="0"/>
              <a:t>Prosentase  Peningkatan  kompetensi Aparatur</a:t>
            </a:r>
          </a:p>
        </p:txBody>
      </p:sp>
      <p:sp>
        <p:nvSpPr>
          <p:cNvPr id="46" name="Folded Corner 45"/>
          <p:cNvSpPr/>
          <p:nvPr/>
        </p:nvSpPr>
        <p:spPr bwMode="auto">
          <a:xfrm>
            <a:off x="7572375" y="2633663"/>
            <a:ext cx="1571625" cy="914400"/>
          </a:xfrm>
          <a:prstGeom prst="foldedCorne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d-ID" sz="1400" dirty="0" smtClean="0"/>
              <a:t>Prosentase  Pemenuhan data pegawai</a:t>
            </a:r>
            <a:endParaRPr lang="id-ID" sz="1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827584" y="260648"/>
            <a:ext cx="7560840" cy="1214446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Goudy Stout" pitchFamily="18" charset="0"/>
                <a:ea typeface="Kozuka Gothic Pro H" pitchFamily="34" charset="-128"/>
              </a:rPr>
              <a:t>RENSTRA SKPD </a:t>
            </a:r>
          </a:p>
          <a:p>
            <a:pPr algn="ctr"/>
            <a:r>
              <a:rPr lang="en-US" sz="3600" dirty="0" smtClean="0">
                <a:latin typeface="Goudy Stout" pitchFamily="18" charset="0"/>
                <a:ea typeface="Kozuka Gothic Pro H" pitchFamily="34" charset="-128"/>
              </a:rPr>
              <a:t>201</a:t>
            </a:r>
            <a:r>
              <a:rPr lang="id-ID" sz="3600" dirty="0" smtClean="0">
                <a:latin typeface="Goudy Stout" pitchFamily="18" charset="0"/>
                <a:ea typeface="Kozuka Gothic Pro H" pitchFamily="34" charset="-128"/>
              </a:rPr>
              <a:t>9</a:t>
            </a:r>
            <a:r>
              <a:rPr lang="en-US" sz="3600" dirty="0" smtClean="0">
                <a:latin typeface="Goudy Stout" pitchFamily="18" charset="0"/>
                <a:ea typeface="Kozuka Gothic Pro H" pitchFamily="34" charset="-128"/>
              </a:rPr>
              <a:t> - 20</a:t>
            </a:r>
            <a:r>
              <a:rPr lang="id-ID" sz="3600" dirty="0" smtClean="0">
                <a:latin typeface="Goudy Stout" pitchFamily="18" charset="0"/>
                <a:ea typeface="Kozuka Gothic Pro H" pitchFamily="34" charset="-128"/>
              </a:rPr>
              <a:t>23</a:t>
            </a:r>
            <a:endParaRPr lang="en-US" sz="3600" dirty="0">
              <a:latin typeface="Goudy Stout" pitchFamily="18" charset="0"/>
              <a:ea typeface="Kozuka Gothic Pro H" pitchFamily="34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b="1" dirty="0" smtClean="0"/>
              <a:t>Badan Kepegawaian Daerah ada 4 Bidang</a:t>
            </a:r>
          </a:p>
          <a:p>
            <a:r>
              <a:rPr lang="id-ID" dirty="0" smtClean="0"/>
              <a:t>1. Bidang Pengadaan,Pemberhentian dan Informasi</a:t>
            </a:r>
          </a:p>
          <a:p>
            <a:r>
              <a:rPr lang="id-ID" dirty="0" smtClean="0"/>
              <a:t>2. Bidang Mutasi dan Promosi</a:t>
            </a:r>
          </a:p>
          <a:p>
            <a:r>
              <a:rPr lang="id-ID" dirty="0" smtClean="0"/>
              <a:t>3. Bidang Penilaian Kinerja Aparatur dan Penghargaan</a:t>
            </a:r>
          </a:p>
          <a:p>
            <a:r>
              <a:rPr lang="id-ID" dirty="0" smtClean="0"/>
              <a:t>4. Bidang Pengembangan Kompetensi Aparatur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PROGRAM YANG DILAKSANAKAN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PROGRAM KEPEGAWAIAN DAERAH</a:t>
            </a:r>
          </a:p>
          <a:p>
            <a:r>
              <a:rPr lang="id-ID" dirty="0" smtClean="0"/>
              <a:t>PROGRAM </a:t>
            </a:r>
            <a:r>
              <a:rPr lang="id-ID" dirty="0" smtClean="0"/>
              <a:t>PENGEMBANGAN </a:t>
            </a:r>
            <a:r>
              <a:rPr lang="id-ID" dirty="0" smtClean="0"/>
              <a:t>SUMBER DAYA </a:t>
            </a:r>
            <a:r>
              <a:rPr lang="id-ID" dirty="0" smtClean="0"/>
              <a:t>MANUSIA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815812" cy="57148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d-ID" sz="2000" b="1" dirty="0" smtClean="0"/>
              <a:t>PROGRAM DI BIDANG PENGADAAN,PENSIUN DAN INFORMASI</a:t>
            </a:r>
            <a:endParaRPr lang="en-US" sz="20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35085450"/>
              </p:ext>
            </p:extLst>
          </p:nvPr>
        </p:nvGraphicFramePr>
        <p:xfrm>
          <a:off x="857224" y="1857364"/>
          <a:ext cx="7848872" cy="3729964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300" endPos="38500" dist="50800" dir="5400000" sy="-100000" algn="bl" rotWithShape="0"/>
                </a:effectLst>
                <a:tableStyleId>{93296810-A885-4BE3-A3E7-6D5BEEA58F35}</a:tableStyleId>
              </a:tblPr>
              <a:tblGrid>
                <a:gridCol w="3888432"/>
                <a:gridCol w="2736304"/>
                <a:gridCol w="1224136"/>
              </a:tblGrid>
              <a:tr h="323685"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SubKegiatan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id-ID" sz="1400" b="1" dirty="0" smtClean="0">
                          <a:solidFill>
                            <a:schemeClr val="tx1"/>
                          </a:solidFill>
                        </a:rPr>
                        <a:t>ndikator Kegiatan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raian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7638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r>
                        <a:rPr lang="id-ID" sz="1400" b="1" dirty="0" smtClean="0">
                          <a:solidFill>
                            <a:schemeClr val="tx1"/>
                          </a:solidFill>
                        </a:rPr>
                        <a:t>           Tahun 2022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1547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id-ID" sz="1400" dirty="0" smtClean="0">
                          <a:solidFill>
                            <a:srgbClr val="FF0000"/>
                          </a:solidFill>
                        </a:rPr>
                        <a:t>Penyusunan</a:t>
                      </a:r>
                      <a:r>
                        <a:rPr lang="id-ID" sz="1400" baseline="0" dirty="0" smtClean="0">
                          <a:solidFill>
                            <a:srgbClr val="FF0000"/>
                          </a:solidFill>
                        </a:rPr>
                        <a:t> rencana kebutuhan,jenis dan jumlah jabatan untuk pelaksanaan pengadaan ASN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FF0000"/>
                          </a:solidFill>
                        </a:rPr>
                        <a:t>  Jumlah dokumen  kebutuhan ASN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FF0000"/>
                          </a:solidFill>
                        </a:rPr>
                        <a:t>1 dokumen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368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 startAt="2"/>
                      </a:pPr>
                      <a:r>
                        <a:rPr lang="id-ID" sz="1400" baseline="0" dirty="0" smtClean="0"/>
                        <a:t>Koordinasi dan fasilitasi pengadaan PNS dan PPPK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Jumlah pelaksanaan  seleksi ASN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 kali</a:t>
                      </a:r>
                      <a:endParaRPr lang="en-US" sz="1400" dirty="0"/>
                    </a:p>
                  </a:txBody>
                  <a:tcPr/>
                </a:tc>
              </a:tr>
              <a:tr h="48995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 startAt="3"/>
                      </a:pPr>
                      <a:r>
                        <a:rPr lang="id-ID" sz="1400" dirty="0" smtClean="0">
                          <a:solidFill>
                            <a:srgbClr val="002060"/>
                          </a:solidFill>
                        </a:rPr>
                        <a:t>Koordinasi pelaksanaan administrasi pemberhentian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002060"/>
                          </a:solidFill>
                        </a:rPr>
                        <a:t>Jumlah PNS yang diberhentikan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002060"/>
                          </a:solidFill>
                        </a:rPr>
                        <a:t>400</a:t>
                      </a:r>
                      <a:r>
                        <a:rPr lang="id-ID" sz="1400" baseline="0" dirty="0" smtClean="0">
                          <a:solidFill>
                            <a:srgbClr val="002060"/>
                          </a:solidFill>
                        </a:rPr>
                        <a:t> orang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75848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4)   </a:t>
                      </a:r>
                      <a:r>
                        <a:rPr lang="id-ID" sz="1400" dirty="0" smtClean="0"/>
                        <a:t>  Fasilitasi </a:t>
                      </a:r>
                      <a:r>
                        <a:rPr lang="id-ID" sz="1400" dirty="0" smtClean="0"/>
                        <a:t>lembaga profesi ASN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Jumlah pelaksanaan fasilitasi lembaga profesi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accent2"/>
                          </a:solidFill>
                        </a:rPr>
                        <a:t>2 kali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29617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 startAt="4"/>
                      </a:pPr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P</a:t>
                      </a:r>
                      <a:r>
                        <a:rPr lang="id-ID" sz="1400" dirty="0" smtClean="0">
                          <a:solidFill>
                            <a:schemeClr val="accent2"/>
                          </a:solidFill>
                        </a:rPr>
                        <a:t>embangunan/Pengembangan sistem Informasi Kepegawaian Daerah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accent2"/>
                          </a:solidFill>
                        </a:rPr>
                        <a:t>Jumlah</a:t>
                      </a:r>
                      <a:r>
                        <a:rPr lang="id-ID" sz="1400" baseline="0" dirty="0" smtClean="0">
                          <a:solidFill>
                            <a:schemeClr val="accent2"/>
                          </a:solidFill>
                        </a:rPr>
                        <a:t> data PNS yang di</a:t>
                      </a:r>
                      <a:r>
                        <a:rPr lang="en-ID" sz="1400" baseline="0" dirty="0" smtClean="0">
                          <a:solidFill>
                            <a:schemeClr val="accent2"/>
                          </a:solidFill>
                        </a:rPr>
                        <a:t>update</a:t>
                      </a:r>
                      <a:r>
                        <a:rPr lang="id-ID" sz="1400" baseline="0" dirty="0" smtClean="0">
                          <a:solidFill>
                            <a:schemeClr val="accent2"/>
                          </a:solidFill>
                        </a:rPr>
                        <a:t> dalam simpeg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accent2"/>
                          </a:solidFill>
                        </a:rPr>
                        <a:t>1000 data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928662" y="1142984"/>
            <a:ext cx="7128792" cy="4286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latin typeface="Kokila" pitchFamily="34" charset="0"/>
                <a:cs typeface="Kokila" pitchFamily="34" charset="0"/>
              </a:rPr>
              <a:t>KEGIATAN PENGADAAN,PEMBERHENTIAN DAN INFORMASI KEPEGAWAI</a:t>
            </a:r>
            <a:r>
              <a:rPr lang="en-ID" sz="1400" b="1" dirty="0" smtClean="0">
                <a:latin typeface="Kokila" pitchFamily="34" charset="0"/>
                <a:cs typeface="Kokila" pitchFamily="34" charset="0"/>
              </a:rPr>
              <a:t>A</a:t>
            </a:r>
            <a:r>
              <a:rPr lang="id-ID" sz="1400" b="1" dirty="0" smtClean="0">
                <a:latin typeface="Kokila" pitchFamily="34" charset="0"/>
                <a:cs typeface="Kokila" pitchFamily="34" charset="0"/>
              </a:rPr>
              <a:t>N ASN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57224" y="642918"/>
            <a:ext cx="7128792" cy="4286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latin typeface="Kokila" pitchFamily="34" charset="0"/>
                <a:cs typeface="Kokila" pitchFamily="34" charset="0"/>
              </a:rPr>
              <a:t>PROGRAM KEPEGAWAIAN DAERAH</a:t>
            </a:r>
            <a:endParaRPr lang="id-ID" sz="1400" b="1" dirty="0" smtClean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>
            <a:normAutofit fontScale="90000"/>
          </a:bodyPr>
          <a:lstStyle/>
          <a:p>
            <a:pPr marL="404813" indent="-404813" algn="just"/>
            <a:r>
              <a:rPr lang="en-US" sz="2700" b="1" dirty="0" smtClean="0"/>
              <a:t>1. KEGIATAN </a:t>
            </a:r>
            <a:r>
              <a:rPr lang="id-ID" sz="2700" b="1" dirty="0" smtClean="0"/>
              <a:t>PENYUSUNAN RENCANA KEBUTUHAN,</a:t>
            </a:r>
            <a:r>
              <a:rPr lang="en-ID" sz="2700" b="1" dirty="0" smtClean="0"/>
              <a:t> </a:t>
            </a:r>
            <a:r>
              <a:rPr lang="id-ID" sz="2700" b="1" dirty="0" smtClean="0"/>
              <a:t>JENIS DAN JUMLAH JABATAN UNTUK PELAKSANAAN PENGADAAN ASN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di </a:t>
            </a:r>
            <a:r>
              <a:rPr lang="en-US" dirty="0" err="1" smtClean="0"/>
              <a:t>tuangkan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Bupati</a:t>
            </a:r>
            <a:r>
              <a:rPr lang="en-US" dirty="0" smtClean="0"/>
              <a:t> </a:t>
            </a:r>
          </a:p>
          <a:p>
            <a:pPr marL="273050" indent="-273050" algn="just"/>
            <a:r>
              <a:rPr lang="en-US" dirty="0" err="1" smtClean="0"/>
              <a:t>Jika</a:t>
            </a:r>
            <a:r>
              <a:rPr lang="en-US" dirty="0" smtClean="0"/>
              <a:t> di OPD 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Anjab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ABK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OPD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Anjab</a:t>
            </a:r>
            <a:r>
              <a:rPr lang="en-US" dirty="0" smtClean="0"/>
              <a:t>  </a:t>
            </a:r>
            <a:r>
              <a:rPr lang="en-US" dirty="0" err="1" smtClean="0"/>
              <a:t>Ulang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42946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/>
              <a:t>2. </a:t>
            </a:r>
            <a:r>
              <a:rPr lang="id-ID" sz="2800" b="1" dirty="0" smtClean="0"/>
              <a:t>KOORDINASI DAN FASILITASI PENGADAAN PNS DAN PPPK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89120"/>
          </a:xfrm>
        </p:spPr>
        <p:txBody>
          <a:bodyPr/>
          <a:lstStyle/>
          <a:p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ASN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Pemerintah</a:t>
            </a:r>
            <a:r>
              <a:rPr lang="en-US" dirty="0" smtClean="0"/>
              <a:t> Daerah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menindaklanjuti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ASN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transparan</a:t>
            </a:r>
            <a:r>
              <a:rPr lang="en-US" dirty="0" smtClean="0"/>
              <a:t>,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Nepotisme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5666</TotalTime>
  <Words>1764</Words>
  <Application>Microsoft Office PowerPoint</Application>
  <PresentationFormat>On-screen Show (4:3)</PresentationFormat>
  <Paragraphs>309</Paragraphs>
  <Slides>28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FORUM OPD ( BKD ) TAHUN ANGGARAN 2022 </vt:lpstr>
      <vt:lpstr>Slide 2</vt:lpstr>
      <vt:lpstr>Slide 3</vt:lpstr>
      <vt:lpstr>Slide 4</vt:lpstr>
      <vt:lpstr>Slide 5</vt:lpstr>
      <vt:lpstr>PROGRAM YANG DILAKSANAKAN </vt:lpstr>
      <vt:lpstr>PROGRAM DI BIDANG PENGADAAN,PENSIUN DAN INFORMASI</vt:lpstr>
      <vt:lpstr>1. KEGIATAN PENYUSUNAN RENCANA KEBUTUHAN, JENIS DAN JUMLAH JABATAN UNTUK PELAKSANAAN PENGADAAN ASN</vt:lpstr>
      <vt:lpstr>2. KOORDINASI DAN FASILITASI PENGADAAN PNS DAN PPPK</vt:lpstr>
      <vt:lpstr>3. KOORDINASI PELAKSANAAN ADMINISTRASI PEMBERHENTIAN</vt:lpstr>
      <vt:lpstr>4. FASILITASI LEMBAGA PROFESI ASN</vt:lpstr>
      <vt:lpstr>5. PENGELOLAAN SISTEM INFORMASI KEPEGAWAIAN</vt:lpstr>
      <vt:lpstr>PROGRAM/KEGIATAN BIDANG MUTASI DAN PROMOSI</vt:lpstr>
      <vt:lpstr>Slide 14</vt:lpstr>
      <vt:lpstr>Slide 15</vt:lpstr>
      <vt:lpstr>PROGRAM /KEGIATAN BIDANG PENILAIAN KINERJA</vt:lpstr>
      <vt:lpstr>PROGRAM/KEGIATAN BIDANG  PENGEMBANGAN KOMPETENSI APARATUR</vt:lpstr>
      <vt:lpstr>Slide 18</vt:lpstr>
      <vt:lpstr>PENINGKATAN KAPASITAS KINERJA ASN</vt:lpstr>
      <vt:lpstr>PENYUSUNAN ADMINISTRASI DIKLAT DAN SERTIFIKASI JABATAN FUNGSIONAL</vt:lpstr>
      <vt:lpstr>Pengelolaan Assessment Center</vt:lpstr>
      <vt:lpstr>Fasilitasi Sertifikasi Fungsional ASN</vt:lpstr>
      <vt:lpstr>KOORDINASI DAN KERJASAMA PELAKSANAAN DIKLAT</vt:lpstr>
      <vt:lpstr>Penyelenggaraan ,pengembangan kompetensi bagi pimpinan daerah,jabatanpimpinan tinggi,jabatan fungsional,kepemimpinan,dan prajabatan</vt:lpstr>
      <vt:lpstr>PENGELOLAAN PENDIDIKAN LANJUTAN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AKUNTABILITAS KINERJA INSTANSI PEMERINTAH (SAKIP)  PADA BADAN KEPEGAWAIAN DAERAH KABUPATEN MAGETAN TAHUN 2015</dc:title>
  <dc:creator>NURCAHYA BUDI MARIATI</dc:creator>
  <cp:lastModifiedBy>Reco Computer</cp:lastModifiedBy>
  <cp:revision>593</cp:revision>
  <dcterms:created xsi:type="dcterms:W3CDTF">2016-07-21T06:29:34Z</dcterms:created>
  <dcterms:modified xsi:type="dcterms:W3CDTF">2021-03-02T06:50:01Z</dcterms:modified>
</cp:coreProperties>
</file>